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Montserra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2E7F83-382F-4BD2-9EF4-DD1058734F91}">
  <a:tblStyle styleId="{7A2E7F83-382F-4BD2-9EF4-DD1058734F9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4A282C-C3E4-4660-B86F-C8673560F35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f385cf9a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f385cf9a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f385cf9a1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0f385cf9a1_0_1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f385cf9a1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0f385cf9a1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f385cf9a1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0f385cf9a1_0_1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f385cf9a1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0f385cf9a1_0_1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f385cf9a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f385cf9a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f385cf9a1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0f385cf9a1_0_10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f385cf9a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0f385cf9a1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f385cf9a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0f385cf9a1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f385cf9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0f385cf9a1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f385cf9a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0f385cf9a1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f385cf9a1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f385cf9a1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f385cf9a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f385cf9a1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f385cf9a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0f385cf9a1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f385cf9a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0f385cf9a1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f385cf9a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0f385cf9a1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f385cf9a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0f385cf9a1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f385cf9a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f385cf9a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f385cf9a1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0f385cf9a1_0_5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0f385cf9a1_0_5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f385cf9a1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0f385cf9a1_0_5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0f385cf9a1_0_5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f385cf9a1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10f385cf9a1_0_5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f385cf9a1_0_5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f385cf9a1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0f385cf9a1_0_5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0f385cf9a1_0_5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f385cf9a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10f385cf9a1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f385cf9a1_0_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10f385cf9a1_0_6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0f385cf9a1_0_6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f385cf9a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f385cf9a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f385cf9a1_0_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10f385cf9a1_0_7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0f385cf9a1_0_7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f385cf9a1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10f385cf9a1_0_7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0f385cf9a1_0_7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f385cf9a1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10f385cf9a1_0_7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0f385cf9a1_0_7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f385cf9a1_0_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0f385cf9a1_0_7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0f385cf9a1_0_7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f385cf9a1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10f385cf9a1_0_7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0f385cf9a1_0_7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f385cf9a1_0_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10f385cf9a1_0_7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0f385cf9a1_0_7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f385cf9a1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10f385cf9a1_0_8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0f385cf9a1_0_8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f385cf9a1_0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10f385cf9a1_0_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0f385cf9a1_0_8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f385cf9a1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0f385cf9a1_0_1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f385cf9a1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10f385cf9a1_0_8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10f385cf9a1_0_8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f385cf9a1_0_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10f385cf9a1_0_8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0f385cf9a1_0_8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f385cf9a1_0_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0f385cf9a1_0_8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0f385cf9a1_0_8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f385cf9a1_0_8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10f385cf9a1_0_8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0f385cf9a1_0_8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f385cf9a1_0_8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10f385cf9a1_0_8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0f385cf9a1_0_8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f385cf9a1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10f385cf9a1_0_9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10f385cf9a1_0_9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f385cf9a1_0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10f385cf9a1_0_9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0f385cf9a1_0_9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f385cf9a1_0_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10f385cf9a1_0_9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10f385cf9a1_0_9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f385cf9a1_0_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10f385cf9a1_0_9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0f385cf9a1_0_9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f385cf9a1_0_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10f385cf9a1_0_9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10f385cf9a1_0_9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f385cf9a1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10f385cf9a1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f385cf9a1_0_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10f385cf9a1_0_9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0f385cf9a1_0_9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f385cf9a1_0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10f385cf9a1_0_9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10f385cf9a1_0_9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f385cf9a1_0_9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10f385cf9a1_0_9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0f385cf9a1_0_9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f385cf9a1_0_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0f385cf9a1_0_9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0f385cf9a1_0_9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f385cf9a1_0_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10f385cf9a1_0_10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0f385cf9a1_0_10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f385cf9a1_0_10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0f385cf9a1_0_10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10f385cf9a1_0_10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f385cf9a1_0_10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10f385cf9a1_0_10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0f385cf9a1_0_10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f385cf9a1_0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0f385cf9a1_0_10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10f385cf9a1_0_10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f385cf9a1_0_1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0f385cf9a1_0_10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10f385cf9a1_0_10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f385cf9a1_0_1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0f385cf9a1_0_1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10f385cf9a1_0_1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f385cf9a1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10f385cf9a1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f385cf9a1_0_10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10f385cf9a1_0_10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10f385cf9a1_0_10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f385cf9a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0f385cf9a1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yourself</a:t>
            </a:r>
            <a:endParaRPr/>
          </a:p>
          <a:p>
            <a:pPr indent="0" lvl="0" marL="0" rtl="0" algn="l">
              <a:spcBef>
                <a:spcPts val="0"/>
              </a:spcBef>
              <a:spcAft>
                <a:spcPts val="0"/>
              </a:spcAft>
              <a:buNone/>
            </a:pPr>
            <a:r>
              <a:rPr lang="en"/>
              <a:t>Title + Outline</a:t>
            </a:r>
            <a:endParaRPr/>
          </a:p>
          <a:p>
            <a:pPr indent="0" lvl="0" marL="0" rtl="0" algn="l">
              <a:spcBef>
                <a:spcPts val="0"/>
              </a:spcBef>
              <a:spcAft>
                <a:spcPts val="0"/>
              </a:spcAft>
              <a:buNone/>
            </a:pPr>
            <a:r>
              <a:rPr lang="en"/>
              <a:t>Non-technical material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f65948fc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0f65948fc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10f65948fc2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f385cf9a1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0f385cf9a1_0_1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f385cf9a1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0f385cf9a1_0_1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f385cf9a1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0f385cf9a1_0_1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en.wikipedia.org/wiki/Information_theory" TargetMode="External"/><Relationship Id="rId4" Type="http://schemas.openxmlformats.org/officeDocument/2006/relationships/image" Target="../media/image35.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image" Target="../media/image1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Montserrat"/>
                <a:ea typeface="Montserrat"/>
                <a:cs typeface="Montserrat"/>
                <a:sym typeface="Montserrat"/>
              </a:rPr>
              <a:t>Machine Learning Unsupervised</a:t>
            </a:r>
            <a:endParaRPr b="1" sz="2400">
              <a:latin typeface="Montserrat"/>
              <a:ea typeface="Montserrat"/>
              <a:cs typeface="Montserrat"/>
              <a:sym typeface="Montserrat"/>
            </a:endParaRPr>
          </a:p>
          <a:p>
            <a:pPr indent="0" lvl="0" marL="0" rtl="0" algn="l">
              <a:lnSpc>
                <a:spcPct val="100000"/>
              </a:lnSpc>
              <a:spcBef>
                <a:spcPts val="1200"/>
              </a:spcBef>
              <a:spcAft>
                <a:spcPts val="0"/>
              </a:spcAft>
              <a:buNone/>
            </a:pPr>
            <a:r>
              <a:rPr lang="en" sz="1400">
                <a:latin typeface="Montserrat"/>
                <a:ea typeface="Montserrat"/>
                <a:cs typeface="Montserrat"/>
                <a:sym typeface="Montserrat"/>
              </a:rPr>
              <a:t>Muhammad Angga Muttaqien</a:t>
            </a:r>
            <a:endParaRPr sz="1400">
              <a:latin typeface="Montserrat"/>
              <a:ea typeface="Montserrat"/>
              <a:cs typeface="Montserrat"/>
              <a:sym typeface="Montserrat"/>
            </a:endParaRPr>
          </a:p>
          <a:p>
            <a:pPr indent="0" lvl="0" marL="0" rtl="0" algn="l">
              <a:lnSpc>
                <a:spcPct val="100000"/>
              </a:lnSpc>
              <a:spcBef>
                <a:spcPts val="1200"/>
              </a:spcBef>
              <a:spcAft>
                <a:spcPts val="0"/>
              </a:spcAft>
              <a:buNone/>
            </a:pPr>
            <a:r>
              <a:rPr lang="en" sz="1000">
                <a:latin typeface="Montserrat"/>
                <a:ea typeface="Montserrat"/>
                <a:cs typeface="Montserrat"/>
                <a:sym typeface="Montserrat"/>
              </a:rPr>
              <a:t>CEO &amp; Research Lead </a:t>
            </a:r>
            <a:endParaRPr sz="1000">
              <a:latin typeface="Montserrat"/>
              <a:ea typeface="Montserrat"/>
              <a:cs typeface="Montserrat"/>
              <a:sym typeface="Montserrat"/>
            </a:endParaRPr>
          </a:p>
          <a:p>
            <a:pPr indent="0" lvl="0" marL="0" rtl="0" algn="l">
              <a:lnSpc>
                <a:spcPct val="100000"/>
              </a:lnSpc>
              <a:spcBef>
                <a:spcPts val="1200"/>
              </a:spcBef>
              <a:spcAft>
                <a:spcPts val="0"/>
              </a:spcAft>
              <a:buNone/>
            </a:pPr>
            <a:r>
              <a:rPr lang="en" sz="1000">
                <a:latin typeface="Montserrat"/>
                <a:ea typeface="Montserrat"/>
                <a:cs typeface="Montserrat"/>
                <a:sym typeface="Montserrat"/>
              </a:rPr>
              <a:t>Indonesia AI (PT. Teknologi Artifisial Indonesia)</a:t>
            </a:r>
            <a:endParaRPr sz="1000">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pic>
        <p:nvPicPr>
          <p:cNvPr id="61" name="Google Shape;61;p14"/>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pic>
        <p:nvPicPr>
          <p:cNvPr id="62" name="Google Shape;62;p14"/>
          <p:cNvPicPr preferRelativeResize="0"/>
          <p:nvPr/>
        </p:nvPicPr>
        <p:blipFill>
          <a:blip r:embed="rId4">
            <a:alphaModFix/>
          </a:blip>
          <a:stretch>
            <a:fillRect/>
          </a:stretch>
        </p:blipFill>
        <p:spPr>
          <a:xfrm>
            <a:off x="3819525" y="791125"/>
            <a:ext cx="5324475" cy="3561250"/>
          </a:xfrm>
          <a:prstGeom prst="rect">
            <a:avLst/>
          </a:prstGeom>
          <a:noFill/>
          <a:ln>
            <a:noFill/>
          </a:ln>
        </p:spPr>
      </p:pic>
      <p:sp>
        <p:nvSpPr>
          <p:cNvPr id="63" name="Google Shape;63;p1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3"/>
          <p:cNvSpPr txBox="1"/>
          <p:nvPr/>
        </p:nvSpPr>
        <p:spPr>
          <a:xfrm>
            <a:off x="309150" y="1030600"/>
            <a:ext cx="8296500" cy="3768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Range</a:t>
            </a:r>
            <a:endParaRPr sz="1200">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Range explains numerical measure of the difference between the largest value and the smallest value, is the simplest measure of variability in the data.</a:t>
            </a: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Quartile and Interquartile Range (IQR)</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A </a:t>
            </a:r>
            <a:r>
              <a:rPr b="1" lang="en" sz="1200">
                <a:solidFill>
                  <a:schemeClr val="dk2"/>
                </a:solidFill>
                <a:latin typeface="Montserrat"/>
                <a:ea typeface="Montserrat"/>
                <a:cs typeface="Montserrat"/>
                <a:sym typeface="Montserrat"/>
              </a:rPr>
              <a:t>quartile</a:t>
            </a:r>
            <a:r>
              <a:rPr lang="en" sz="1200">
                <a:solidFill>
                  <a:schemeClr val="dk2"/>
                </a:solidFill>
                <a:latin typeface="Montserrat"/>
                <a:ea typeface="Montserrat"/>
                <a:cs typeface="Montserrat"/>
                <a:sym typeface="Montserrat"/>
              </a:rPr>
              <a:t> is a group of values and/or means that divide a data set into quarters, or groups of four.</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The </a:t>
            </a:r>
            <a:r>
              <a:rPr b="1" lang="en" sz="1200">
                <a:solidFill>
                  <a:schemeClr val="dk2"/>
                </a:solidFill>
                <a:latin typeface="Montserrat"/>
                <a:ea typeface="Montserrat"/>
                <a:cs typeface="Montserrat"/>
                <a:sym typeface="Montserrat"/>
              </a:rPr>
              <a:t>interquartile range</a:t>
            </a:r>
            <a:r>
              <a:rPr lang="en" sz="1200">
                <a:solidFill>
                  <a:schemeClr val="dk2"/>
                </a:solidFill>
                <a:latin typeface="Montserrat"/>
                <a:ea typeface="Montserrat"/>
                <a:cs typeface="Montserrat"/>
                <a:sym typeface="Montserrat"/>
              </a:rPr>
              <a:t> is a value that is the difference between the upper quartile value and the lower quartile value.</a:t>
            </a:r>
            <a:endParaRPr sz="1200">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Variance &amp; </a:t>
            </a:r>
            <a:r>
              <a:rPr lang="en" sz="1200">
                <a:solidFill>
                  <a:schemeClr val="dk2"/>
                </a:solidFill>
                <a:latin typeface="Montserrat"/>
                <a:ea typeface="Montserrat"/>
                <a:cs typeface="Montserrat"/>
                <a:sym typeface="Montserrat"/>
              </a:rPr>
              <a:t>Standard Deviation</a:t>
            </a:r>
            <a:endParaRPr sz="1200">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dk2"/>
                </a:solidFill>
                <a:latin typeface="Montserrat"/>
                <a:ea typeface="Montserrat"/>
                <a:cs typeface="Montserrat"/>
                <a:sym typeface="Montserrat"/>
              </a:rPr>
              <a:t>Variance</a:t>
            </a:r>
            <a:r>
              <a:rPr lang="en" sz="1200">
                <a:solidFill>
                  <a:schemeClr val="dk2"/>
                </a:solidFill>
                <a:latin typeface="Montserrat"/>
                <a:ea typeface="Montserrat"/>
                <a:cs typeface="Montserrat"/>
                <a:sym typeface="Montserrat"/>
              </a:rPr>
              <a:t> is a measure of dispersion that takes into account the spread of all data points in a data set. It’s the measure of dispersion the most often used, along with the </a:t>
            </a:r>
            <a:r>
              <a:rPr b="1" lang="en" sz="1200">
                <a:solidFill>
                  <a:schemeClr val="dk2"/>
                </a:solidFill>
                <a:latin typeface="Montserrat"/>
                <a:ea typeface="Montserrat"/>
                <a:cs typeface="Montserrat"/>
                <a:sym typeface="Montserrat"/>
              </a:rPr>
              <a:t>standard deviation</a:t>
            </a:r>
            <a:r>
              <a:rPr lang="en" sz="1200">
                <a:solidFill>
                  <a:schemeClr val="dk2"/>
                </a:solidFill>
                <a:latin typeface="Montserrat"/>
                <a:ea typeface="Montserrat"/>
                <a:cs typeface="Montserrat"/>
                <a:sym typeface="Montserrat"/>
              </a:rPr>
              <a:t>, which is simply the square root of the variance.</a:t>
            </a:r>
            <a:endParaRPr sz="1200">
              <a:solidFill>
                <a:schemeClr val="dk2"/>
              </a:solidFill>
              <a:latin typeface="Montserrat"/>
              <a:ea typeface="Montserrat"/>
              <a:cs typeface="Montserrat"/>
              <a:sym typeface="Montserrat"/>
            </a:endParaRPr>
          </a:p>
        </p:txBody>
      </p:sp>
      <p:sp>
        <p:nvSpPr>
          <p:cNvPr id="127" name="Google Shape;127;p2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 (Measures of Spread)</a:t>
            </a:r>
            <a:endParaRPr b="1">
              <a:solidFill>
                <a:schemeClr val="dk1"/>
              </a:solidFill>
              <a:latin typeface="Montserrat"/>
              <a:ea typeface="Montserrat"/>
              <a:cs typeface="Montserrat"/>
              <a:sym typeface="Montserrat"/>
            </a:endParaRPr>
          </a:p>
        </p:txBody>
      </p:sp>
      <p:sp>
        <p:nvSpPr>
          <p:cNvPr id="128" name="Google Shape;128;p2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4"/>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 (Measures of Spread)</a:t>
            </a:r>
            <a:endParaRPr b="1">
              <a:solidFill>
                <a:schemeClr val="dk1"/>
              </a:solidFill>
              <a:latin typeface="Montserrat"/>
              <a:ea typeface="Montserrat"/>
              <a:cs typeface="Montserrat"/>
              <a:sym typeface="Montserrat"/>
            </a:endParaRPr>
          </a:p>
        </p:txBody>
      </p:sp>
      <p:sp>
        <p:nvSpPr>
          <p:cNvPr id="134" name="Google Shape;134;p24"/>
          <p:cNvSpPr txBox="1"/>
          <p:nvPr/>
        </p:nvSpPr>
        <p:spPr>
          <a:xfrm>
            <a:off x="309150" y="1030600"/>
            <a:ext cx="8296500" cy="354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Easiest way To find the quartiles of data, we can use the following steps:</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A. </a:t>
            </a:r>
            <a:r>
              <a:rPr lang="en" sz="1200">
                <a:solidFill>
                  <a:schemeClr val="dk2"/>
                </a:solidFill>
                <a:latin typeface="Montserrat"/>
                <a:ea typeface="Montserrat"/>
                <a:cs typeface="Montserrat"/>
                <a:sym typeface="Montserrat"/>
              </a:rPr>
              <a:t>Order the data from least to greatest</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B. Find the median of the data set and divide the data set into two halves</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C. Find the median of the two halves</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As for IQR is the subtraction between Third quartile(Q3) and </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First quartile(Q1).</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So that we can get the lower and upper bound value.</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Lower Bound = Q1 - 1.5 * IQR</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Upper Bound = Q3 + 1.5 * IQR</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If there’s a value outside its lower / upper bound its called outlier</a:t>
            </a:r>
            <a:endParaRPr sz="1200">
              <a:solidFill>
                <a:schemeClr val="dk2"/>
              </a:solidFill>
              <a:latin typeface="Montserrat"/>
              <a:ea typeface="Montserrat"/>
              <a:cs typeface="Montserrat"/>
              <a:sym typeface="Montserrat"/>
            </a:endParaRPr>
          </a:p>
        </p:txBody>
      </p:sp>
      <p:sp>
        <p:nvSpPr>
          <p:cNvPr id="135" name="Google Shape;135;p2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36" name="Google Shape;136;p24"/>
          <p:cNvPicPr preferRelativeResize="0"/>
          <p:nvPr/>
        </p:nvPicPr>
        <p:blipFill rotWithShape="1">
          <a:blip r:embed="rId3">
            <a:alphaModFix/>
          </a:blip>
          <a:srcRect b="24367" l="18948" r="53420" t="41910"/>
          <a:stretch/>
        </p:blipFill>
        <p:spPr>
          <a:xfrm>
            <a:off x="6079025" y="2436400"/>
            <a:ext cx="2526624" cy="173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 (Measures of Spread)</a:t>
            </a:r>
            <a:endParaRPr b="1">
              <a:solidFill>
                <a:schemeClr val="dk1"/>
              </a:solidFill>
              <a:latin typeface="Montserrat"/>
              <a:ea typeface="Montserrat"/>
              <a:cs typeface="Montserrat"/>
              <a:sym typeface="Montserrat"/>
            </a:endParaRPr>
          </a:p>
        </p:txBody>
      </p:sp>
      <p:sp>
        <p:nvSpPr>
          <p:cNvPr id="142" name="Google Shape;142;p25"/>
          <p:cNvSpPr txBox="1"/>
          <p:nvPr/>
        </p:nvSpPr>
        <p:spPr>
          <a:xfrm>
            <a:off x="309150" y="1030600"/>
            <a:ext cx="8296500" cy="37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Example:</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Let’s calculate the variance of the follow data set: 2, 7, 3, 12, 9.</a:t>
            </a:r>
            <a:endParaRPr sz="1200">
              <a:solidFill>
                <a:schemeClr val="dk2"/>
              </a:solidFill>
              <a:latin typeface="Montserrat"/>
              <a:ea typeface="Montserrat"/>
              <a:cs typeface="Montserrat"/>
              <a:sym typeface="Montserrat"/>
            </a:endParaRPr>
          </a:p>
          <a:p>
            <a:pPr indent="0" lvl="0" marL="0" rtl="0" algn="l">
              <a:lnSpc>
                <a:spcPct val="150000"/>
              </a:lnSpc>
              <a:spcBef>
                <a:spcPts val="1200"/>
              </a:spcBef>
              <a:spcAft>
                <a:spcPts val="0"/>
              </a:spcAft>
              <a:buNone/>
            </a:pPr>
            <a:r>
              <a:rPr lang="en" sz="1200">
                <a:solidFill>
                  <a:schemeClr val="dk2"/>
                </a:solidFill>
                <a:latin typeface="Montserrat"/>
                <a:ea typeface="Montserrat"/>
                <a:cs typeface="Montserrat"/>
                <a:sym typeface="Montserrat"/>
              </a:rPr>
              <a:t>The first step is to calculate the mean.</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The sum is 33 and there are 5 data points. Therefore, the mean is 33 ÷ 5 = 6.6.</a:t>
            </a:r>
            <a:endParaRPr sz="1200">
              <a:solidFill>
                <a:schemeClr val="dk2"/>
              </a:solidFill>
              <a:latin typeface="Montserrat"/>
              <a:ea typeface="Montserrat"/>
              <a:cs typeface="Montserrat"/>
              <a:sym typeface="Montserrat"/>
            </a:endParaRPr>
          </a:p>
          <a:p>
            <a:pPr indent="0" lvl="0" marL="0" rtl="0" algn="l">
              <a:lnSpc>
                <a:spcPct val="150000"/>
              </a:lnSpc>
              <a:spcBef>
                <a:spcPts val="1200"/>
              </a:spcBef>
              <a:spcAft>
                <a:spcPts val="1200"/>
              </a:spcAft>
              <a:buNone/>
            </a:pPr>
            <a:r>
              <a:rPr lang="en" sz="1200">
                <a:solidFill>
                  <a:schemeClr val="dk2"/>
                </a:solidFill>
                <a:latin typeface="Montserrat"/>
                <a:ea typeface="Montserrat"/>
                <a:cs typeface="Montserrat"/>
                <a:sym typeface="Montserrat"/>
              </a:rPr>
              <a:t>Then you take each value in data set, subtract the mean and square the difference.</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For instance, for the first value: (2 - 6.6)</a:t>
            </a:r>
            <a:r>
              <a:rPr baseline="30000" lang="en" sz="1200">
                <a:solidFill>
                  <a:schemeClr val="dk2"/>
                </a:solidFill>
                <a:latin typeface="Montserrat"/>
                <a:ea typeface="Montserrat"/>
                <a:cs typeface="Montserrat"/>
                <a:sym typeface="Montserrat"/>
              </a:rPr>
              <a:t>2</a:t>
            </a:r>
            <a:r>
              <a:rPr lang="en" sz="1200">
                <a:solidFill>
                  <a:schemeClr val="dk2"/>
                </a:solidFill>
                <a:latin typeface="Montserrat"/>
                <a:ea typeface="Montserrat"/>
                <a:cs typeface="Montserrat"/>
                <a:sym typeface="Montserrat"/>
              </a:rPr>
              <a:t>  = 21.16</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The squared differences for all values are added:</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21.16 + 0.16 + 12.96 + 29.16 + 5.76 = 69.20</a:t>
            </a:r>
            <a:br>
              <a:rPr lang="en" sz="1200">
                <a:solidFill>
                  <a:schemeClr val="dk2"/>
                </a:solidFill>
                <a:latin typeface="Montserrat"/>
                <a:ea typeface="Montserrat"/>
                <a:cs typeface="Montserrat"/>
                <a:sym typeface="Montserrat"/>
              </a:rPr>
            </a:b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The sum is then divided by the number of data points:</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69.20 ÷5 = 13.84 (variance), 3.72 (standard deviation).</a:t>
            </a:r>
            <a:endParaRPr sz="1200">
              <a:solidFill>
                <a:schemeClr val="dk2"/>
              </a:solidFill>
              <a:latin typeface="Montserrat"/>
              <a:ea typeface="Montserrat"/>
              <a:cs typeface="Montserrat"/>
              <a:sym typeface="Montserrat"/>
            </a:endParaRPr>
          </a:p>
        </p:txBody>
      </p:sp>
      <p:sp>
        <p:nvSpPr>
          <p:cNvPr id="143" name="Google Shape;143;p2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 (Measures of Spread)</a:t>
            </a:r>
            <a:endParaRPr b="1">
              <a:solidFill>
                <a:schemeClr val="dk1"/>
              </a:solidFill>
              <a:latin typeface="Montserrat"/>
              <a:ea typeface="Montserrat"/>
              <a:cs typeface="Montserrat"/>
              <a:sym typeface="Montserrat"/>
            </a:endParaRPr>
          </a:p>
        </p:txBody>
      </p:sp>
      <p:sp>
        <p:nvSpPr>
          <p:cNvPr id="149" name="Google Shape;149;p2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50" name="Google Shape;150;p26"/>
          <p:cNvPicPr preferRelativeResize="0"/>
          <p:nvPr/>
        </p:nvPicPr>
        <p:blipFill rotWithShape="1">
          <a:blip r:embed="rId3">
            <a:alphaModFix/>
          </a:blip>
          <a:srcRect b="6897" l="13389" r="38026" t="13090"/>
          <a:stretch/>
        </p:blipFill>
        <p:spPr>
          <a:xfrm>
            <a:off x="2757500" y="1092050"/>
            <a:ext cx="3616550" cy="335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latin typeface="Montserrat"/>
                <a:ea typeface="Montserrat"/>
                <a:cs typeface="Montserrat"/>
                <a:sym typeface="Montserrat"/>
              </a:rPr>
              <a:t>Data Preprocessing</a:t>
            </a:r>
            <a:endParaRPr sz="2400">
              <a:latin typeface="Montserrat"/>
              <a:ea typeface="Montserrat"/>
              <a:cs typeface="Montserrat"/>
              <a:sym typeface="Montserrat"/>
            </a:endParaRPr>
          </a:p>
        </p:txBody>
      </p:sp>
      <p:pic>
        <p:nvPicPr>
          <p:cNvPr id="156" name="Google Shape;156;p27"/>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sp>
        <p:nvSpPr>
          <p:cNvPr id="157" name="Google Shape;157;p2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0" l="0" r="0" t="0"/>
          <a:stretch/>
        </p:blipFill>
        <p:spPr>
          <a:xfrm>
            <a:off x="1588544" y="3048381"/>
            <a:ext cx="5954456" cy="1984819"/>
          </a:xfrm>
          <a:prstGeom prst="rect">
            <a:avLst/>
          </a:prstGeom>
          <a:noFill/>
          <a:ln>
            <a:noFill/>
          </a:ln>
        </p:spPr>
      </p:pic>
      <p:sp>
        <p:nvSpPr>
          <p:cNvPr id="163" name="Google Shape;163;p28"/>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What is Data Processing?</a:t>
            </a:r>
            <a:endParaRPr b="1">
              <a:solidFill>
                <a:schemeClr val="dk1"/>
              </a:solidFill>
              <a:latin typeface="Montserrat"/>
              <a:ea typeface="Montserrat"/>
              <a:cs typeface="Montserrat"/>
              <a:sym typeface="Montserrat"/>
            </a:endParaRPr>
          </a:p>
        </p:txBody>
      </p:sp>
      <p:sp>
        <p:nvSpPr>
          <p:cNvPr id="164" name="Google Shape;164;p28"/>
          <p:cNvSpPr txBox="1"/>
          <p:nvPr/>
        </p:nvSpPr>
        <p:spPr>
          <a:xfrm>
            <a:off x="309150" y="1030600"/>
            <a:ext cx="8296500" cy="1000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In any Machine Learning process, </a:t>
            </a:r>
            <a:r>
              <a:rPr b="1" lang="en" sz="1200">
                <a:solidFill>
                  <a:schemeClr val="dk2"/>
                </a:solidFill>
                <a:highlight>
                  <a:schemeClr val="lt1"/>
                </a:highlight>
                <a:latin typeface="Montserrat"/>
                <a:ea typeface="Montserrat"/>
                <a:cs typeface="Montserrat"/>
                <a:sym typeface="Montserrat"/>
              </a:rPr>
              <a:t>Data Preprocessing</a:t>
            </a:r>
            <a:r>
              <a:rPr lang="en" sz="1200">
                <a:solidFill>
                  <a:schemeClr val="dk2"/>
                </a:solidFill>
                <a:highlight>
                  <a:schemeClr val="lt1"/>
                </a:highlight>
                <a:latin typeface="Montserrat"/>
                <a:ea typeface="Montserrat"/>
                <a:cs typeface="Montserrat"/>
                <a:sym typeface="Montserrat"/>
              </a:rPr>
              <a:t> is that step in which the data gets transformed, or Encoded, to bring it to such a state that now the machine can easily parse it. In other words, the features of the data can now be easily interpreted by the algorithm.</a:t>
            </a:r>
            <a:endParaRPr sz="1200">
              <a:solidFill>
                <a:schemeClr val="dk2"/>
              </a:solidFill>
              <a:latin typeface="Montserrat"/>
              <a:ea typeface="Montserrat"/>
              <a:cs typeface="Montserrat"/>
              <a:sym typeface="Montserrat"/>
            </a:endParaRPr>
          </a:p>
        </p:txBody>
      </p:sp>
      <p:sp>
        <p:nvSpPr>
          <p:cNvPr id="165" name="Google Shape;165;p2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Why</a:t>
            </a:r>
            <a:r>
              <a:rPr b="1" lang="en">
                <a:solidFill>
                  <a:schemeClr val="dk1"/>
                </a:solidFill>
                <a:latin typeface="Montserrat"/>
                <a:ea typeface="Montserrat"/>
                <a:cs typeface="Montserrat"/>
                <a:sym typeface="Montserrat"/>
              </a:rPr>
              <a:t> Data Processing?</a:t>
            </a:r>
            <a:endParaRPr b="1">
              <a:solidFill>
                <a:schemeClr val="dk1"/>
              </a:solidFill>
              <a:latin typeface="Montserrat"/>
              <a:ea typeface="Montserrat"/>
              <a:cs typeface="Montserrat"/>
              <a:sym typeface="Montserrat"/>
            </a:endParaRPr>
          </a:p>
        </p:txBody>
      </p:sp>
      <p:sp>
        <p:nvSpPr>
          <p:cNvPr id="171" name="Google Shape;171;p29"/>
          <p:cNvSpPr txBox="1"/>
          <p:nvPr/>
        </p:nvSpPr>
        <p:spPr>
          <a:xfrm>
            <a:off x="309150" y="1030600"/>
            <a:ext cx="8296500" cy="1490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Data in the real world is so dirty.</a:t>
            </a:r>
            <a:endParaRPr sz="1200">
              <a:solidFill>
                <a:schemeClr val="dk2"/>
              </a:solidFill>
              <a:highlight>
                <a:schemeClr val="lt1"/>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Incomplete: lacking attribute values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Noisy: Containing errors or outlier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Categorical or Continuous: Data represents categorical or continuous values that are not standardized</a:t>
            </a:r>
            <a:endParaRPr sz="1200">
              <a:solidFill>
                <a:schemeClr val="dk2"/>
              </a:solidFill>
              <a:highlight>
                <a:schemeClr val="lt1"/>
              </a:highlight>
              <a:latin typeface="Montserrat"/>
              <a:ea typeface="Montserrat"/>
              <a:cs typeface="Montserrat"/>
              <a:sym typeface="Montserrat"/>
            </a:endParaRPr>
          </a:p>
        </p:txBody>
      </p:sp>
      <p:sp>
        <p:nvSpPr>
          <p:cNvPr id="172" name="Google Shape;172;p2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686950" y="2978482"/>
            <a:ext cx="3770100" cy="205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3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Cleaning</a:t>
            </a:r>
            <a:endParaRPr b="1">
              <a:solidFill>
                <a:schemeClr val="dk1"/>
              </a:solidFill>
              <a:latin typeface="Montserrat"/>
              <a:ea typeface="Montserrat"/>
              <a:cs typeface="Montserrat"/>
              <a:sym typeface="Montserrat"/>
            </a:endParaRPr>
          </a:p>
        </p:txBody>
      </p:sp>
      <p:sp>
        <p:nvSpPr>
          <p:cNvPr id="179" name="Google Shape;179;p30"/>
          <p:cNvSpPr txBox="1"/>
          <p:nvPr/>
        </p:nvSpPr>
        <p:spPr>
          <a:xfrm>
            <a:off x="309150" y="1030600"/>
            <a:ext cx="4163400" cy="1713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What we will do in the data cleaning:</a:t>
            </a:r>
            <a:endParaRPr sz="1200">
              <a:solidFill>
                <a:schemeClr val="dk2"/>
              </a:solidFill>
              <a:highlight>
                <a:schemeClr val="lt1"/>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Fill in missing values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Eliminate noise data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Identify or remove outliers </a:t>
            </a:r>
            <a:endParaRPr sz="1200">
              <a:solidFill>
                <a:schemeClr val="dk2"/>
              </a:solidFill>
              <a:highlight>
                <a:schemeClr val="lt1"/>
              </a:highlight>
              <a:latin typeface="Montserrat"/>
              <a:ea typeface="Montserrat"/>
              <a:cs typeface="Montserrat"/>
              <a:sym typeface="Montserrat"/>
            </a:endParaRPr>
          </a:p>
          <a:p>
            <a:pPr indent="-304800" lvl="0" marL="457200" rtl="0" algn="just">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Deal with inconsistencies</a:t>
            </a:r>
            <a:endParaRPr sz="1200">
              <a:solidFill>
                <a:schemeClr val="dk2"/>
              </a:solidFill>
              <a:highlight>
                <a:schemeClr val="lt1"/>
              </a:highlight>
              <a:latin typeface="Montserrat"/>
              <a:ea typeface="Montserrat"/>
              <a:cs typeface="Montserrat"/>
              <a:sym typeface="Montserrat"/>
            </a:endParaRPr>
          </a:p>
        </p:txBody>
      </p:sp>
      <p:sp>
        <p:nvSpPr>
          <p:cNvPr id="180" name="Google Shape;180;p3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81" name="Google Shape;181;p30"/>
          <p:cNvPicPr preferRelativeResize="0"/>
          <p:nvPr/>
        </p:nvPicPr>
        <p:blipFill>
          <a:blip r:embed="rId3">
            <a:alphaModFix/>
          </a:blip>
          <a:stretch>
            <a:fillRect/>
          </a:stretch>
        </p:blipFill>
        <p:spPr>
          <a:xfrm>
            <a:off x="4575619" y="1430691"/>
            <a:ext cx="3148885" cy="22821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a:t>
            </a:r>
            <a:endParaRPr b="1">
              <a:solidFill>
                <a:schemeClr val="dk1"/>
              </a:solidFill>
              <a:latin typeface="Montserrat"/>
              <a:ea typeface="Montserrat"/>
              <a:cs typeface="Montserrat"/>
              <a:sym typeface="Montserrat"/>
            </a:endParaRPr>
          </a:p>
        </p:txBody>
      </p:sp>
      <p:sp>
        <p:nvSpPr>
          <p:cNvPr id="187" name="Google Shape;187;p31"/>
          <p:cNvSpPr txBox="1"/>
          <p:nvPr/>
        </p:nvSpPr>
        <p:spPr>
          <a:xfrm>
            <a:off x="309150" y="1030600"/>
            <a:ext cx="4163400" cy="3009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dk2"/>
                </a:solidFill>
                <a:highlight>
                  <a:schemeClr val="lt1"/>
                </a:highlight>
                <a:latin typeface="Montserrat"/>
                <a:ea typeface="Montserrat"/>
                <a:cs typeface="Montserrat"/>
                <a:sym typeface="Montserrat"/>
              </a:rPr>
              <a:t>Data transformation</a:t>
            </a:r>
            <a:r>
              <a:rPr lang="en" sz="1200">
                <a:solidFill>
                  <a:schemeClr val="dk2"/>
                </a:solidFill>
                <a:highlight>
                  <a:schemeClr val="lt1"/>
                </a:highlight>
                <a:latin typeface="Montserrat"/>
                <a:ea typeface="Montserrat"/>
                <a:cs typeface="Montserrat"/>
                <a:sym typeface="Montserrat"/>
              </a:rPr>
              <a:t> is the process of converting data from one format or structure into another format or structure.</a:t>
            </a:r>
            <a:endParaRPr sz="1200">
              <a:solidFill>
                <a:schemeClr val="dk2"/>
              </a:solidFill>
              <a:highlight>
                <a:schemeClr val="lt1"/>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dk2"/>
                </a:solidFill>
                <a:latin typeface="Montserrat"/>
                <a:ea typeface="Montserrat"/>
                <a:cs typeface="Montserrat"/>
                <a:sym typeface="Montserrat"/>
              </a:rPr>
              <a:t>Purpose :</a:t>
            </a:r>
            <a:endParaRPr b="1"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To transform data into form that can be learned easier by computer</a:t>
            </a:r>
            <a:endParaRPr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To simplify data by decreasing its value scale</a:t>
            </a:r>
            <a:endParaRPr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To standardize data type (categorical or numerical)</a:t>
            </a:r>
            <a:endParaRPr sz="1200">
              <a:solidFill>
                <a:schemeClr val="dk2"/>
              </a:solidFill>
              <a:highlight>
                <a:schemeClr val="lt1"/>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p:txBody>
      </p:sp>
      <p:sp>
        <p:nvSpPr>
          <p:cNvPr id="188" name="Google Shape;188;p3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89" name="Google Shape;189;p31"/>
          <p:cNvPicPr preferRelativeResize="0"/>
          <p:nvPr/>
        </p:nvPicPr>
        <p:blipFill rotWithShape="1">
          <a:blip r:embed="rId3">
            <a:alphaModFix/>
          </a:blip>
          <a:srcRect b="0" l="0" r="0" t="0"/>
          <a:stretch/>
        </p:blipFill>
        <p:spPr>
          <a:xfrm>
            <a:off x="5292038" y="1794806"/>
            <a:ext cx="2994112" cy="22455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3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 (Categorical)</a:t>
            </a:r>
            <a:endParaRPr b="1">
              <a:solidFill>
                <a:schemeClr val="dk1"/>
              </a:solidFill>
              <a:latin typeface="Montserrat"/>
              <a:ea typeface="Montserrat"/>
              <a:cs typeface="Montserrat"/>
              <a:sym typeface="Montserrat"/>
            </a:endParaRPr>
          </a:p>
        </p:txBody>
      </p:sp>
      <p:sp>
        <p:nvSpPr>
          <p:cNvPr id="195" name="Google Shape;195;p32"/>
          <p:cNvSpPr txBox="1"/>
          <p:nvPr/>
        </p:nvSpPr>
        <p:spPr>
          <a:xfrm>
            <a:off x="309150" y="1030600"/>
            <a:ext cx="4163400" cy="176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2"/>
                </a:solidFill>
                <a:latin typeface="Montserrat"/>
                <a:ea typeface="Montserrat"/>
                <a:cs typeface="Montserrat"/>
                <a:sym typeface="Montserrat"/>
              </a:rPr>
              <a:t>The idea is to make all features that contain categorical data for having numerical information. Generally there are 2 methods that can be used:</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2"/>
              </a:solidFill>
              <a:latin typeface="Montserrat"/>
              <a:ea typeface="Montserrat"/>
              <a:cs typeface="Montserrat"/>
              <a:sym typeface="Montserrat"/>
            </a:endParaRPr>
          </a:p>
          <a:p>
            <a:pPr indent="-241300" lvl="0" marL="2540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Label Encoder </a:t>
            </a:r>
            <a:endParaRPr sz="1200">
              <a:solidFill>
                <a:schemeClr val="dk2"/>
              </a:solidFill>
              <a:latin typeface="Montserrat"/>
              <a:ea typeface="Montserrat"/>
              <a:cs typeface="Montserrat"/>
              <a:sym typeface="Montserrat"/>
            </a:endParaRPr>
          </a:p>
          <a:p>
            <a:pPr indent="-241300" lvl="0" marL="2540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One Hot Encoder</a:t>
            </a:r>
            <a:endParaRPr b="1" sz="1200">
              <a:solidFill>
                <a:schemeClr val="dk2"/>
              </a:solidFill>
              <a:highlight>
                <a:schemeClr val="lt1"/>
              </a:highlight>
              <a:latin typeface="Montserrat"/>
              <a:ea typeface="Montserrat"/>
              <a:cs typeface="Montserrat"/>
              <a:sym typeface="Montserrat"/>
            </a:endParaRPr>
          </a:p>
        </p:txBody>
      </p:sp>
      <p:sp>
        <p:nvSpPr>
          <p:cNvPr id="196" name="Google Shape;196;p3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197" name="Google Shape;197;p32"/>
          <p:cNvPicPr preferRelativeResize="0"/>
          <p:nvPr/>
        </p:nvPicPr>
        <p:blipFill rotWithShape="1">
          <a:blip r:embed="rId3">
            <a:alphaModFix/>
          </a:blip>
          <a:srcRect b="0" l="0" r="0" t="0"/>
          <a:stretch/>
        </p:blipFill>
        <p:spPr>
          <a:xfrm>
            <a:off x="5438714" y="1575745"/>
            <a:ext cx="2730010" cy="2534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latin typeface="Montserrat"/>
                <a:ea typeface="Montserrat"/>
                <a:cs typeface="Montserrat"/>
                <a:sym typeface="Montserrat"/>
              </a:rPr>
              <a:t>Introduction to Essential Math</a:t>
            </a:r>
            <a:endParaRPr sz="2400">
              <a:latin typeface="Montserrat"/>
              <a:ea typeface="Montserrat"/>
              <a:cs typeface="Montserrat"/>
              <a:sym typeface="Montserrat"/>
            </a:endParaRPr>
          </a:p>
        </p:txBody>
      </p:sp>
      <p:pic>
        <p:nvPicPr>
          <p:cNvPr id="69" name="Google Shape;69;p15"/>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sp>
        <p:nvSpPr>
          <p:cNvPr id="70" name="Google Shape;70;p1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3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 (Categorical)</a:t>
            </a:r>
            <a:endParaRPr b="1">
              <a:solidFill>
                <a:schemeClr val="dk1"/>
              </a:solidFill>
              <a:latin typeface="Montserrat"/>
              <a:ea typeface="Montserrat"/>
              <a:cs typeface="Montserrat"/>
              <a:sym typeface="Montserrat"/>
            </a:endParaRPr>
          </a:p>
        </p:txBody>
      </p:sp>
      <p:sp>
        <p:nvSpPr>
          <p:cNvPr id="203" name="Google Shape;203;p3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204" name="Google Shape;204;p33"/>
          <p:cNvPicPr preferRelativeResize="0"/>
          <p:nvPr/>
        </p:nvPicPr>
        <p:blipFill rotWithShape="1">
          <a:blip r:embed="rId3">
            <a:alphaModFix/>
          </a:blip>
          <a:srcRect b="0" l="0" r="0" t="0"/>
          <a:stretch/>
        </p:blipFill>
        <p:spPr>
          <a:xfrm>
            <a:off x="1424777" y="1329286"/>
            <a:ext cx="2971714" cy="2094031"/>
          </a:xfrm>
          <a:prstGeom prst="rect">
            <a:avLst/>
          </a:prstGeom>
          <a:noFill/>
          <a:ln>
            <a:noFill/>
          </a:ln>
        </p:spPr>
      </p:pic>
      <p:pic>
        <p:nvPicPr>
          <p:cNvPr id="205" name="Google Shape;205;p33"/>
          <p:cNvPicPr preferRelativeResize="0"/>
          <p:nvPr/>
        </p:nvPicPr>
        <p:blipFill rotWithShape="1">
          <a:blip r:embed="rId4">
            <a:alphaModFix/>
          </a:blip>
          <a:srcRect b="0" l="0" r="0" t="0"/>
          <a:stretch/>
        </p:blipFill>
        <p:spPr>
          <a:xfrm>
            <a:off x="4747491" y="1329287"/>
            <a:ext cx="2971713" cy="1969476"/>
          </a:xfrm>
          <a:prstGeom prst="rect">
            <a:avLst/>
          </a:prstGeom>
          <a:noFill/>
          <a:ln>
            <a:noFill/>
          </a:ln>
        </p:spPr>
      </p:pic>
      <p:sp>
        <p:nvSpPr>
          <p:cNvPr id="206" name="Google Shape;206;p33"/>
          <p:cNvSpPr txBox="1"/>
          <p:nvPr/>
        </p:nvSpPr>
        <p:spPr>
          <a:xfrm>
            <a:off x="3740077" y="3660250"/>
            <a:ext cx="1528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Label Encoder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34"/>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 (Categorical)</a:t>
            </a:r>
            <a:endParaRPr b="1">
              <a:solidFill>
                <a:schemeClr val="dk1"/>
              </a:solidFill>
              <a:latin typeface="Montserrat"/>
              <a:ea typeface="Montserrat"/>
              <a:cs typeface="Montserrat"/>
              <a:sym typeface="Montserrat"/>
            </a:endParaRPr>
          </a:p>
        </p:txBody>
      </p:sp>
      <p:sp>
        <p:nvSpPr>
          <p:cNvPr id="212" name="Google Shape;212;p3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213" name="Google Shape;213;p34"/>
          <p:cNvSpPr txBox="1"/>
          <p:nvPr/>
        </p:nvSpPr>
        <p:spPr>
          <a:xfrm>
            <a:off x="3740077" y="3660250"/>
            <a:ext cx="15288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latin typeface="Calibri"/>
                <a:ea typeface="Calibri"/>
                <a:cs typeface="Calibri"/>
                <a:sym typeface="Calibri"/>
              </a:rPr>
              <a:t>One Hot Encoder</a:t>
            </a:r>
            <a:endParaRPr b="0" i="0" sz="1100" u="none" cap="none" strike="noStrike">
              <a:solidFill>
                <a:srgbClr val="000000"/>
              </a:solidFill>
              <a:latin typeface="Arial"/>
              <a:ea typeface="Arial"/>
              <a:cs typeface="Arial"/>
              <a:sym typeface="Arial"/>
            </a:endParaRPr>
          </a:p>
        </p:txBody>
      </p:sp>
      <p:pic>
        <p:nvPicPr>
          <p:cNvPr id="214" name="Google Shape;214;p34"/>
          <p:cNvPicPr preferRelativeResize="0"/>
          <p:nvPr/>
        </p:nvPicPr>
        <p:blipFill rotWithShape="1">
          <a:blip r:embed="rId3">
            <a:alphaModFix/>
          </a:blip>
          <a:srcRect b="0" l="0" r="0" t="0"/>
          <a:stretch/>
        </p:blipFill>
        <p:spPr>
          <a:xfrm>
            <a:off x="1002317" y="1345777"/>
            <a:ext cx="3006369" cy="2144335"/>
          </a:xfrm>
          <a:prstGeom prst="rect">
            <a:avLst/>
          </a:prstGeom>
          <a:noFill/>
          <a:ln>
            <a:noFill/>
          </a:ln>
        </p:spPr>
      </p:pic>
      <p:pic>
        <p:nvPicPr>
          <p:cNvPr id="215" name="Google Shape;215;p34"/>
          <p:cNvPicPr preferRelativeResize="0"/>
          <p:nvPr/>
        </p:nvPicPr>
        <p:blipFill rotWithShape="1">
          <a:blip r:embed="rId4">
            <a:alphaModFix/>
          </a:blip>
          <a:srcRect b="0" l="0" r="0" t="0"/>
          <a:stretch/>
        </p:blipFill>
        <p:spPr>
          <a:xfrm>
            <a:off x="4518975" y="1600754"/>
            <a:ext cx="3622694" cy="16516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3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 (Numerical)</a:t>
            </a:r>
            <a:endParaRPr b="1">
              <a:solidFill>
                <a:schemeClr val="dk1"/>
              </a:solidFill>
              <a:latin typeface="Montserrat"/>
              <a:ea typeface="Montserrat"/>
              <a:cs typeface="Montserrat"/>
              <a:sym typeface="Montserrat"/>
            </a:endParaRPr>
          </a:p>
        </p:txBody>
      </p:sp>
      <p:sp>
        <p:nvSpPr>
          <p:cNvPr id="221" name="Google Shape;221;p35"/>
          <p:cNvSpPr txBox="1"/>
          <p:nvPr/>
        </p:nvSpPr>
        <p:spPr>
          <a:xfrm>
            <a:off x="309150" y="1030600"/>
            <a:ext cx="4163400" cy="176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The idea is to make all feature that contain numerical data for having same scale. Generally there are 2 methods that can be used:</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241300" lvl="0" marL="2540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Standard Scaler </a:t>
            </a:r>
            <a:endParaRPr sz="1200">
              <a:solidFill>
                <a:schemeClr val="dk2"/>
              </a:solidFill>
              <a:latin typeface="Montserrat"/>
              <a:ea typeface="Montserrat"/>
              <a:cs typeface="Montserrat"/>
              <a:sym typeface="Montserrat"/>
            </a:endParaRPr>
          </a:p>
          <a:p>
            <a:pPr indent="-241300" lvl="0" marL="2540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Min-Max Scaler</a:t>
            </a:r>
            <a:endParaRPr sz="1200">
              <a:solidFill>
                <a:schemeClr val="dk2"/>
              </a:solidFill>
              <a:latin typeface="Montserrat"/>
              <a:ea typeface="Montserrat"/>
              <a:cs typeface="Montserrat"/>
              <a:sym typeface="Montserrat"/>
            </a:endParaRPr>
          </a:p>
        </p:txBody>
      </p:sp>
      <p:sp>
        <p:nvSpPr>
          <p:cNvPr id="222" name="Google Shape;222;p3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223" name="Google Shape;223;p35"/>
          <p:cNvPicPr preferRelativeResize="0"/>
          <p:nvPr/>
        </p:nvPicPr>
        <p:blipFill rotWithShape="1">
          <a:blip r:embed="rId3">
            <a:alphaModFix/>
          </a:blip>
          <a:srcRect b="0" l="0" r="0" t="0"/>
          <a:stretch/>
        </p:blipFill>
        <p:spPr>
          <a:xfrm>
            <a:off x="5065989" y="1650295"/>
            <a:ext cx="3057600" cy="2196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Data Transformation (Numerical)</a:t>
            </a:r>
            <a:endParaRPr b="1">
              <a:solidFill>
                <a:schemeClr val="dk1"/>
              </a:solidFill>
              <a:latin typeface="Montserrat"/>
              <a:ea typeface="Montserrat"/>
              <a:cs typeface="Montserrat"/>
              <a:sym typeface="Montserrat"/>
            </a:endParaRPr>
          </a:p>
        </p:txBody>
      </p:sp>
      <p:sp>
        <p:nvSpPr>
          <p:cNvPr id="229" name="Google Shape;229;p3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230" name="Google Shape;230;p36"/>
          <p:cNvSpPr txBox="1"/>
          <p:nvPr/>
        </p:nvSpPr>
        <p:spPr>
          <a:xfrm>
            <a:off x="4709906" y="1220103"/>
            <a:ext cx="4014600" cy="2880900"/>
          </a:xfrm>
          <a:prstGeom prst="rect">
            <a:avLst/>
          </a:prstGeom>
          <a:noFill/>
          <a:ln>
            <a:noFill/>
          </a:ln>
        </p:spPr>
        <p:txBody>
          <a:bodyPr anchorCtr="0" anchor="t" bIns="34275" lIns="68575" spcFirstLastPara="1" rIns="68575" wrap="square" tIns="34275">
            <a:spAutoFit/>
          </a:bodyPr>
          <a:lstStyle/>
          <a:p>
            <a:pPr indent="-241300" lvl="0" marL="342900" rtl="0" algn="l">
              <a:lnSpc>
                <a:spcPct val="150000"/>
              </a:lnSpc>
              <a:spcBef>
                <a:spcPts val="0"/>
              </a:spcBef>
              <a:spcAft>
                <a:spcPts val="0"/>
              </a:spcAft>
              <a:buClr>
                <a:schemeClr val="dk2"/>
              </a:buClr>
              <a:buSzPts val="1200"/>
              <a:buFont typeface="Open Sans"/>
              <a:buChar char="●"/>
            </a:pPr>
            <a:r>
              <a:rPr lang="en" sz="1200">
                <a:solidFill>
                  <a:schemeClr val="dk2"/>
                </a:solidFill>
                <a:latin typeface="Montserrat"/>
                <a:ea typeface="Montserrat"/>
                <a:cs typeface="Montserrat"/>
                <a:sym typeface="Montserrat"/>
              </a:rPr>
              <a:t>Standard Scaler transform data distribution into </a:t>
            </a:r>
            <a:r>
              <a:rPr b="1" lang="en" sz="1200">
                <a:solidFill>
                  <a:schemeClr val="dk2"/>
                </a:solidFill>
                <a:latin typeface="Montserrat"/>
                <a:ea typeface="Montserrat"/>
                <a:cs typeface="Montserrat"/>
                <a:sym typeface="Montserrat"/>
              </a:rPr>
              <a:t>normal distribution</a:t>
            </a:r>
            <a:endParaRPr sz="1200">
              <a:solidFill>
                <a:schemeClr val="dk2"/>
              </a:solidFill>
              <a:latin typeface="Montserrat"/>
              <a:ea typeface="Montserrat"/>
              <a:cs typeface="Montserrat"/>
              <a:sym typeface="Montserrat"/>
            </a:endParaRPr>
          </a:p>
          <a:p>
            <a:pPr indent="-241300" lvl="0" marL="342900" rtl="0" algn="l">
              <a:lnSpc>
                <a:spcPct val="150000"/>
              </a:lnSpc>
              <a:spcBef>
                <a:spcPts val="800"/>
              </a:spcBef>
              <a:spcAft>
                <a:spcPts val="0"/>
              </a:spcAft>
              <a:buClr>
                <a:schemeClr val="dk2"/>
              </a:buClr>
              <a:buSzPts val="1200"/>
              <a:buFont typeface="Open Sans"/>
              <a:buChar char="●"/>
            </a:pPr>
            <a:r>
              <a:rPr lang="en" sz="1200">
                <a:solidFill>
                  <a:schemeClr val="dk2"/>
                </a:solidFill>
                <a:latin typeface="Montserrat"/>
                <a:ea typeface="Montserrat"/>
                <a:cs typeface="Montserrat"/>
                <a:sym typeface="Montserrat"/>
              </a:rPr>
              <a:t>Min Max Scaler transform data range</a:t>
            </a:r>
            <a:r>
              <a:rPr b="1" lang="en" sz="1200">
                <a:solidFill>
                  <a:schemeClr val="dk2"/>
                </a:solidFill>
                <a:latin typeface="Montserrat"/>
                <a:ea typeface="Montserrat"/>
                <a:cs typeface="Montserrat"/>
                <a:sym typeface="Montserrat"/>
              </a:rPr>
              <a:t> into 0 ~ 1</a:t>
            </a:r>
            <a:endParaRPr sz="1200">
              <a:solidFill>
                <a:schemeClr val="dk2"/>
              </a:solidFill>
              <a:latin typeface="Montserrat"/>
              <a:ea typeface="Montserrat"/>
              <a:cs typeface="Montserrat"/>
              <a:sym typeface="Montserrat"/>
            </a:endParaRPr>
          </a:p>
          <a:p>
            <a:pPr indent="-241300" lvl="0" marL="342900" rtl="0" algn="l">
              <a:lnSpc>
                <a:spcPct val="150000"/>
              </a:lnSpc>
              <a:spcBef>
                <a:spcPts val="80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Rule of thumb:</a:t>
            </a:r>
            <a:endParaRPr sz="1200">
              <a:solidFill>
                <a:schemeClr val="dk2"/>
              </a:solidFill>
              <a:latin typeface="Montserrat"/>
              <a:ea typeface="Montserrat"/>
              <a:cs typeface="Montserrat"/>
              <a:sym typeface="Montserrat"/>
            </a:endParaRPr>
          </a:p>
          <a:p>
            <a:pPr indent="-241300" lvl="1" marL="685800" rtl="0" algn="l">
              <a:lnSpc>
                <a:spcPct val="150000"/>
              </a:lnSpc>
              <a:spcBef>
                <a:spcPts val="80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Use Min Max Scaler as the default if you are transforming a feature</a:t>
            </a:r>
            <a:endParaRPr sz="1200">
              <a:solidFill>
                <a:schemeClr val="dk2"/>
              </a:solidFill>
              <a:latin typeface="Montserrat"/>
              <a:ea typeface="Montserrat"/>
              <a:cs typeface="Montserrat"/>
              <a:sym typeface="Montserrat"/>
            </a:endParaRPr>
          </a:p>
          <a:p>
            <a:pPr indent="-241300" lvl="1" marL="685800" rtl="0" algn="l">
              <a:lnSpc>
                <a:spcPct val="150000"/>
              </a:lnSpc>
              <a:spcBef>
                <a:spcPts val="80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Use Standard Scaler if you need a relatively normal distribution</a:t>
            </a:r>
            <a:endParaRPr sz="1200">
              <a:solidFill>
                <a:schemeClr val="dk2"/>
              </a:solidFill>
              <a:latin typeface="Montserrat"/>
              <a:ea typeface="Montserrat"/>
              <a:cs typeface="Montserrat"/>
              <a:sym typeface="Montserrat"/>
            </a:endParaRPr>
          </a:p>
        </p:txBody>
      </p:sp>
      <p:pic>
        <p:nvPicPr>
          <p:cNvPr descr="about_standardization_normalization_44_0.png" id="231" name="Google Shape;231;p36"/>
          <p:cNvPicPr preferRelativeResize="0"/>
          <p:nvPr/>
        </p:nvPicPr>
        <p:blipFill rotWithShape="1">
          <a:blip r:embed="rId3">
            <a:alphaModFix/>
          </a:blip>
          <a:srcRect b="0" l="0" r="0" t="0"/>
          <a:stretch/>
        </p:blipFill>
        <p:spPr>
          <a:xfrm>
            <a:off x="419492" y="1212191"/>
            <a:ext cx="3924320" cy="28967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Feature Selection</a:t>
            </a:r>
            <a:endParaRPr b="1">
              <a:solidFill>
                <a:schemeClr val="dk1"/>
              </a:solidFill>
              <a:latin typeface="Montserrat"/>
              <a:ea typeface="Montserrat"/>
              <a:cs typeface="Montserrat"/>
              <a:sym typeface="Montserrat"/>
            </a:endParaRPr>
          </a:p>
        </p:txBody>
      </p:sp>
      <p:sp>
        <p:nvSpPr>
          <p:cNvPr id="237" name="Google Shape;237;p3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graphicFrame>
        <p:nvGraphicFramePr>
          <p:cNvPr id="238" name="Google Shape;238;p37"/>
          <p:cNvGraphicFramePr/>
          <p:nvPr/>
        </p:nvGraphicFramePr>
        <p:xfrm>
          <a:off x="841860" y="1218590"/>
          <a:ext cx="3000000" cy="3000000"/>
        </p:xfrm>
        <a:graphic>
          <a:graphicData uri="http://schemas.openxmlformats.org/drawingml/2006/table">
            <a:tbl>
              <a:tblPr>
                <a:noFill/>
                <a:tableStyleId>{7A2E7F83-382F-4BD2-9EF4-DD1058734F91}</a:tableStyleId>
              </a:tblPr>
              <a:tblGrid>
                <a:gridCol w="2174650"/>
                <a:gridCol w="2464450"/>
                <a:gridCol w="2821175"/>
              </a:tblGrid>
              <a:tr h="171450">
                <a:tc>
                  <a:txBody>
                    <a:bodyPr/>
                    <a:lstStyle/>
                    <a:p>
                      <a:pPr indent="0" lvl="0" marL="0" marR="0" rtl="0" algn="ctr">
                        <a:lnSpc>
                          <a:spcPct val="100000"/>
                        </a:lnSpc>
                        <a:spcBef>
                          <a:spcPts val="0"/>
                        </a:spcBef>
                        <a:spcAft>
                          <a:spcPts val="0"/>
                        </a:spcAft>
                        <a:buClr>
                          <a:schemeClr val="dk1"/>
                        </a:buClr>
                        <a:buSzPts val="1400"/>
                        <a:buFont typeface="Calibri"/>
                        <a:buNone/>
                      </a:pPr>
                      <a:r>
                        <a:rPr b="1" lang="en" sz="1400" u="none" cap="none" strike="noStrike">
                          <a:latin typeface="Calibri"/>
                          <a:ea typeface="Calibri"/>
                          <a:cs typeface="Calibri"/>
                          <a:sym typeface="Calibri"/>
                        </a:rPr>
                        <a:t>Feature Selection</a:t>
                      </a:r>
                      <a:endParaRPr sz="1100" u="none" cap="none" strike="noStrike"/>
                    </a:p>
                  </a:txBody>
                  <a:tcPr marT="68575" marB="68575" marR="68575" marL="68575">
                    <a:solidFill>
                      <a:srgbClr val="C9DAF8"/>
                    </a:solidFill>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 sz="1400" u="none" cap="none" strike="noStrike">
                          <a:latin typeface="Calibri"/>
                          <a:ea typeface="Calibri"/>
                          <a:cs typeface="Calibri"/>
                          <a:sym typeface="Calibri"/>
                        </a:rPr>
                        <a:t>Feature Engineering</a:t>
                      </a:r>
                      <a:endParaRPr sz="1100" u="none" cap="none" strike="noStrike"/>
                    </a:p>
                  </a:txBody>
                  <a:tcPr marT="68575" marB="68575" marR="68575" marL="68575">
                    <a:solidFill>
                      <a:srgbClr val="C9DAF8"/>
                    </a:solidFill>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 sz="1400" u="none" cap="none" strike="noStrike">
                          <a:latin typeface="Calibri"/>
                          <a:ea typeface="Calibri"/>
                          <a:cs typeface="Calibri"/>
                          <a:sym typeface="Calibri"/>
                        </a:rPr>
                        <a:t>Feature Extraction</a:t>
                      </a:r>
                      <a:endParaRPr sz="1100" u="none" cap="none" strike="noStrike"/>
                    </a:p>
                  </a:txBody>
                  <a:tcPr marT="68575" marB="68575" marR="68575" marL="68575">
                    <a:solidFill>
                      <a:srgbClr val="C9DAF8"/>
                    </a:solidFill>
                  </a:tcPr>
                </a:tc>
              </a:tr>
              <a:tr h="2534375">
                <a:tc>
                  <a:txBody>
                    <a:bodyPr/>
                    <a:lstStyle/>
                    <a:p>
                      <a:pPr indent="-254000" lvl="0" marL="342900" marR="0" rtl="0" algn="l">
                        <a:lnSpc>
                          <a:spcPct val="115000"/>
                        </a:lnSpc>
                        <a:spcBef>
                          <a:spcPts val="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Based on domain knowledge</a:t>
                      </a:r>
                      <a:endParaRPr sz="1400" u="none" cap="none" strike="noStrike">
                        <a:latin typeface="Calibri"/>
                        <a:ea typeface="Calibri"/>
                        <a:cs typeface="Calibri"/>
                        <a:sym typeface="Calibri"/>
                      </a:endParaRPr>
                    </a:p>
                    <a:p>
                      <a:pPr indent="-254000" lvl="0" marL="342900" marR="0" rtl="0" algn="l">
                        <a:lnSpc>
                          <a:spcPct val="100000"/>
                        </a:lnSpc>
                        <a:spcBef>
                          <a:spcPts val="80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Exclude unnecessary features</a:t>
                      </a:r>
                      <a:endParaRPr sz="1100" u="none" cap="none" strike="noStrike"/>
                    </a:p>
                    <a:p>
                      <a:pPr indent="-254000" lvl="0" marL="342900" marR="0" rtl="0" algn="l">
                        <a:lnSpc>
                          <a:spcPct val="100000"/>
                        </a:lnSpc>
                        <a:spcBef>
                          <a:spcPts val="80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Heatmap and many other visualization techniques support</a:t>
                      </a:r>
                      <a:endParaRPr sz="1100" u="none" cap="none" strike="noStrike"/>
                    </a:p>
                    <a:p>
                      <a:pPr indent="-165100" lvl="0" marL="342900" marR="0" rtl="0" algn="l">
                        <a:lnSpc>
                          <a:spcPct val="100000"/>
                        </a:lnSpc>
                        <a:spcBef>
                          <a:spcPts val="800"/>
                        </a:spcBef>
                        <a:spcAft>
                          <a:spcPts val="0"/>
                        </a:spcAft>
                        <a:buClr>
                          <a:schemeClr val="dk1"/>
                        </a:buClr>
                        <a:buSzPts val="1400"/>
                        <a:buFont typeface="Calibri"/>
                        <a:buNone/>
                      </a:pPr>
                      <a:r>
                        <a:t/>
                      </a:r>
                      <a:endParaRPr sz="1400" u="none" cap="none" strike="noStrike">
                        <a:latin typeface="Calibri"/>
                        <a:ea typeface="Calibri"/>
                        <a:cs typeface="Calibri"/>
                        <a:sym typeface="Calibri"/>
                      </a:endParaRPr>
                    </a:p>
                  </a:txBody>
                  <a:tcPr marT="68575" marB="68575" marR="68575" marL="68575"/>
                </a:tc>
                <a:tc>
                  <a:txBody>
                    <a:bodyPr/>
                    <a:lstStyle/>
                    <a:p>
                      <a:pPr indent="-254000" lvl="0" marL="342900" marR="0" rtl="0" algn="l">
                        <a:lnSpc>
                          <a:spcPct val="100000"/>
                        </a:lnSpc>
                        <a:spcBef>
                          <a:spcPts val="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Based on domain knowledge</a:t>
                      </a:r>
                      <a:endParaRPr sz="1400" u="none" cap="none" strike="noStrike">
                        <a:latin typeface="Calibri"/>
                        <a:ea typeface="Calibri"/>
                        <a:cs typeface="Calibri"/>
                        <a:sym typeface="Calibri"/>
                      </a:endParaRPr>
                    </a:p>
                    <a:p>
                      <a:pPr indent="-254000" lvl="0" marL="342900" marR="0" rtl="0" algn="l">
                        <a:lnSpc>
                          <a:spcPct val="100000"/>
                        </a:lnSpc>
                        <a:spcBef>
                          <a:spcPts val="80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Generating new feature from other related datasets</a:t>
                      </a:r>
                      <a:endParaRPr sz="1100" u="none" cap="none" strike="noStrike"/>
                    </a:p>
                  </a:txBody>
                  <a:tcPr marT="68575" marB="68575" marR="68575" marL="68575"/>
                </a:tc>
                <a:tc>
                  <a:txBody>
                    <a:bodyPr/>
                    <a:lstStyle/>
                    <a:p>
                      <a:pPr indent="-254000" lvl="0" marL="342900" marR="0" rtl="0" algn="l">
                        <a:lnSpc>
                          <a:spcPct val="115000"/>
                        </a:lnSpc>
                        <a:spcBef>
                          <a:spcPts val="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Keep all information from all feature before extracting the information</a:t>
                      </a:r>
                      <a:endParaRPr sz="1100" u="none" cap="none" strike="noStrike"/>
                    </a:p>
                    <a:p>
                      <a:pPr indent="-254000" lvl="0" marL="342900" marR="0" rtl="0" algn="l">
                        <a:lnSpc>
                          <a:spcPct val="115000"/>
                        </a:lnSpc>
                        <a:spcBef>
                          <a:spcPts val="800"/>
                        </a:spcBef>
                        <a:spcAft>
                          <a:spcPts val="0"/>
                        </a:spcAft>
                        <a:buClr>
                          <a:schemeClr val="dk1"/>
                        </a:buClr>
                        <a:buSzPts val="1400"/>
                        <a:buFont typeface="Noto Sans Symbols"/>
                        <a:buChar char="▪"/>
                      </a:pPr>
                      <a:r>
                        <a:rPr lang="en" sz="1400" u="none" cap="none" strike="noStrike">
                          <a:latin typeface="Calibri"/>
                          <a:ea typeface="Calibri"/>
                          <a:cs typeface="Calibri"/>
                          <a:sym typeface="Calibri"/>
                        </a:rPr>
                        <a:t>Popular techniques such as Principal Component Analysis (PCA), Linear Discriminant Analysis (LDA) and Auto Encoder (Neural Network Approach)</a:t>
                      </a:r>
                      <a:endParaRPr sz="1400" u="none" cap="none" strike="noStrike">
                        <a:latin typeface="Calibri"/>
                        <a:ea typeface="Calibri"/>
                        <a:cs typeface="Calibri"/>
                        <a:sym typeface="Calibri"/>
                      </a:endParaRPr>
                    </a:p>
                  </a:txBody>
                  <a:tcPr marT="68575" marB="68575" marR="68575" marL="6857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latin typeface="Montserrat"/>
                <a:ea typeface="Montserrat"/>
                <a:cs typeface="Montserrat"/>
                <a:sym typeface="Montserrat"/>
              </a:rPr>
              <a:t>Introduction to Machine Learning</a:t>
            </a:r>
            <a:endParaRPr sz="2400">
              <a:latin typeface="Montserrat"/>
              <a:ea typeface="Montserrat"/>
              <a:cs typeface="Montserrat"/>
              <a:sym typeface="Montserrat"/>
            </a:endParaRPr>
          </a:p>
        </p:txBody>
      </p:sp>
      <p:pic>
        <p:nvPicPr>
          <p:cNvPr id="244" name="Google Shape;244;p38"/>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sp>
        <p:nvSpPr>
          <p:cNvPr id="245" name="Google Shape;245;p3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What is ML</a:t>
            </a:r>
            <a:endParaRPr b="1">
              <a:solidFill>
                <a:schemeClr val="dk1"/>
              </a:solidFill>
              <a:latin typeface="Montserrat"/>
              <a:ea typeface="Montserrat"/>
              <a:cs typeface="Montserrat"/>
              <a:sym typeface="Montserrat"/>
            </a:endParaRPr>
          </a:p>
        </p:txBody>
      </p:sp>
      <p:sp>
        <p:nvSpPr>
          <p:cNvPr id="252" name="Google Shape;252;p3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253" name="Google Shape;253;p39"/>
          <p:cNvPicPr preferRelativeResize="0"/>
          <p:nvPr/>
        </p:nvPicPr>
        <p:blipFill rotWithShape="1">
          <a:blip r:embed="rId3">
            <a:alphaModFix/>
          </a:blip>
          <a:srcRect b="0" l="0" r="0" t="0"/>
          <a:stretch/>
        </p:blipFill>
        <p:spPr>
          <a:xfrm>
            <a:off x="1598850" y="801991"/>
            <a:ext cx="5946301" cy="37638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What is ML</a:t>
            </a:r>
            <a:endParaRPr b="1">
              <a:solidFill>
                <a:schemeClr val="dk1"/>
              </a:solidFill>
              <a:latin typeface="Montserrat"/>
              <a:ea typeface="Montserrat"/>
              <a:cs typeface="Montserrat"/>
              <a:sym typeface="Montserrat"/>
            </a:endParaRPr>
          </a:p>
        </p:txBody>
      </p:sp>
      <p:sp>
        <p:nvSpPr>
          <p:cNvPr id="260" name="Google Shape;260;p4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grpSp>
        <p:nvGrpSpPr>
          <p:cNvPr id="261" name="Google Shape;261;p40"/>
          <p:cNvGrpSpPr/>
          <p:nvPr/>
        </p:nvGrpSpPr>
        <p:grpSpPr>
          <a:xfrm>
            <a:off x="455984" y="981075"/>
            <a:ext cx="8232037" cy="3193136"/>
            <a:chOff x="607978" y="1714500"/>
            <a:chExt cx="10976049" cy="4257514"/>
          </a:xfrm>
        </p:grpSpPr>
        <p:sp>
          <p:nvSpPr>
            <p:cNvPr id="262" name="Google Shape;262;p40"/>
            <p:cNvSpPr txBox="1"/>
            <p:nvPr/>
          </p:nvSpPr>
          <p:spPr>
            <a:xfrm>
              <a:off x="1603651" y="3521902"/>
              <a:ext cx="19479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Logistic Regression</a:t>
              </a:r>
              <a:endParaRPr i="0" sz="1100" u="none" cap="none" strike="noStrike">
                <a:solidFill>
                  <a:srgbClr val="000000"/>
                </a:solidFill>
                <a:latin typeface="Montserrat"/>
                <a:ea typeface="Montserrat"/>
                <a:cs typeface="Montserrat"/>
                <a:sym typeface="Montserrat"/>
              </a:endParaRPr>
            </a:p>
          </p:txBody>
        </p:sp>
        <p:sp>
          <p:nvSpPr>
            <p:cNvPr id="263" name="Google Shape;263;p40"/>
            <p:cNvSpPr txBox="1"/>
            <p:nvPr/>
          </p:nvSpPr>
          <p:spPr>
            <a:xfrm>
              <a:off x="3817805" y="4867152"/>
              <a:ext cx="18303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Linear Regression</a:t>
              </a:r>
              <a:endParaRPr i="0" sz="1100" u="none" cap="none" strike="noStrike">
                <a:solidFill>
                  <a:srgbClr val="000000"/>
                </a:solidFill>
                <a:latin typeface="Montserrat"/>
                <a:ea typeface="Montserrat"/>
                <a:cs typeface="Montserrat"/>
                <a:sym typeface="Montserrat"/>
              </a:endParaRPr>
            </a:p>
          </p:txBody>
        </p:sp>
        <p:sp>
          <p:nvSpPr>
            <p:cNvPr id="264" name="Google Shape;264;p40"/>
            <p:cNvSpPr txBox="1"/>
            <p:nvPr/>
          </p:nvSpPr>
          <p:spPr>
            <a:xfrm>
              <a:off x="3380768" y="2918586"/>
              <a:ext cx="24681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Support Vector Machine</a:t>
              </a:r>
              <a:endParaRPr i="0" sz="1100" u="none" cap="none" strike="noStrike">
                <a:solidFill>
                  <a:srgbClr val="000000"/>
                </a:solidFill>
                <a:latin typeface="Montserrat"/>
                <a:ea typeface="Montserrat"/>
                <a:cs typeface="Montserrat"/>
                <a:sym typeface="Montserrat"/>
              </a:endParaRPr>
            </a:p>
          </p:txBody>
        </p:sp>
        <p:sp>
          <p:nvSpPr>
            <p:cNvPr id="265" name="Google Shape;265;p40"/>
            <p:cNvSpPr txBox="1"/>
            <p:nvPr/>
          </p:nvSpPr>
          <p:spPr>
            <a:xfrm>
              <a:off x="8434046" y="4293173"/>
              <a:ext cx="14385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Decision Tree</a:t>
              </a:r>
              <a:endParaRPr i="0" sz="1100" u="none" cap="none" strike="noStrike">
                <a:solidFill>
                  <a:srgbClr val="000000"/>
                </a:solidFill>
                <a:latin typeface="Montserrat"/>
                <a:ea typeface="Montserrat"/>
                <a:cs typeface="Montserrat"/>
                <a:sym typeface="Montserrat"/>
              </a:endParaRPr>
            </a:p>
          </p:txBody>
        </p:sp>
        <p:sp>
          <p:nvSpPr>
            <p:cNvPr id="266" name="Google Shape;266;p40"/>
            <p:cNvSpPr txBox="1"/>
            <p:nvPr/>
          </p:nvSpPr>
          <p:spPr>
            <a:xfrm>
              <a:off x="9675071" y="5305114"/>
              <a:ext cx="16041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Random Forest</a:t>
              </a:r>
              <a:endParaRPr i="0" sz="1100" u="none" cap="none" strike="noStrike">
                <a:solidFill>
                  <a:srgbClr val="000000"/>
                </a:solidFill>
                <a:latin typeface="Montserrat"/>
                <a:ea typeface="Montserrat"/>
                <a:cs typeface="Montserrat"/>
                <a:sym typeface="Montserrat"/>
              </a:endParaRPr>
            </a:p>
          </p:txBody>
        </p:sp>
        <p:sp>
          <p:nvSpPr>
            <p:cNvPr id="267" name="Google Shape;267;p40"/>
            <p:cNvSpPr txBox="1"/>
            <p:nvPr/>
          </p:nvSpPr>
          <p:spPr>
            <a:xfrm>
              <a:off x="7088641" y="3029855"/>
              <a:ext cx="18702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Bayesian Network</a:t>
              </a:r>
              <a:endParaRPr i="0" sz="1400" u="sng" cap="none" strike="noStrike">
                <a:solidFill>
                  <a:schemeClr val="dk1"/>
                </a:solidFill>
                <a:latin typeface="Montserrat"/>
                <a:ea typeface="Montserrat"/>
                <a:cs typeface="Montserrat"/>
                <a:sym typeface="Montserrat"/>
              </a:endParaRPr>
            </a:p>
          </p:txBody>
        </p:sp>
        <p:sp>
          <p:nvSpPr>
            <p:cNvPr id="268" name="Google Shape;268;p40"/>
            <p:cNvSpPr txBox="1"/>
            <p:nvPr/>
          </p:nvSpPr>
          <p:spPr>
            <a:xfrm>
              <a:off x="10278727" y="3706568"/>
              <a:ext cx="1305300" cy="66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Naive Bayes</a:t>
              </a:r>
              <a:endParaRPr i="0" sz="1100" u="none" cap="none" strike="noStrike">
                <a:solidFill>
                  <a:srgbClr val="000000"/>
                </a:solidFill>
                <a:latin typeface="Montserrat"/>
                <a:ea typeface="Montserrat"/>
                <a:cs typeface="Montserrat"/>
                <a:sym typeface="Montserrat"/>
              </a:endParaRPr>
            </a:p>
          </p:txBody>
        </p:sp>
        <p:sp>
          <p:nvSpPr>
            <p:cNvPr id="269" name="Google Shape;269;p40"/>
            <p:cNvSpPr txBox="1"/>
            <p:nvPr/>
          </p:nvSpPr>
          <p:spPr>
            <a:xfrm>
              <a:off x="5026789" y="3826820"/>
              <a:ext cx="2150100" cy="66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K-Nearest Neighbour</a:t>
              </a:r>
              <a:endParaRPr i="0" sz="1400" u="sng" cap="none" strike="noStrike">
                <a:solidFill>
                  <a:schemeClr val="dk1"/>
                </a:solidFill>
                <a:latin typeface="Montserrat"/>
                <a:ea typeface="Montserrat"/>
                <a:cs typeface="Montserrat"/>
                <a:sym typeface="Montserrat"/>
              </a:endParaRPr>
            </a:p>
          </p:txBody>
        </p:sp>
        <p:sp>
          <p:nvSpPr>
            <p:cNvPr id="270" name="Google Shape;270;p40"/>
            <p:cNvSpPr txBox="1"/>
            <p:nvPr/>
          </p:nvSpPr>
          <p:spPr>
            <a:xfrm>
              <a:off x="607978" y="4662513"/>
              <a:ext cx="1499100" cy="37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K-Means</a:t>
              </a:r>
              <a:endParaRPr i="0" sz="1400" u="sng" cap="none" strike="noStrike">
                <a:solidFill>
                  <a:schemeClr val="dk1"/>
                </a:solidFill>
                <a:latin typeface="Montserrat"/>
                <a:ea typeface="Montserrat"/>
                <a:cs typeface="Montserrat"/>
                <a:sym typeface="Montserrat"/>
              </a:endParaRPr>
            </a:p>
          </p:txBody>
        </p:sp>
        <p:sp>
          <p:nvSpPr>
            <p:cNvPr id="271" name="Google Shape;271;p40"/>
            <p:cNvSpPr txBox="1"/>
            <p:nvPr/>
          </p:nvSpPr>
          <p:spPr>
            <a:xfrm>
              <a:off x="6548123" y="5158820"/>
              <a:ext cx="25059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Artificial Neural Network</a:t>
              </a:r>
              <a:endParaRPr i="0" sz="1100" u="none" cap="none" strike="noStrike">
                <a:solidFill>
                  <a:srgbClr val="000000"/>
                </a:solidFill>
                <a:latin typeface="Montserrat"/>
                <a:ea typeface="Montserrat"/>
                <a:cs typeface="Montserrat"/>
                <a:sym typeface="Montserrat"/>
              </a:endParaRPr>
            </a:p>
          </p:txBody>
        </p:sp>
        <p:sp>
          <p:nvSpPr>
            <p:cNvPr id="272" name="Google Shape;272;p40"/>
            <p:cNvSpPr txBox="1"/>
            <p:nvPr/>
          </p:nvSpPr>
          <p:spPr>
            <a:xfrm>
              <a:off x="1802074" y="5536238"/>
              <a:ext cx="1604100" cy="37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Perceptron</a:t>
              </a:r>
              <a:endParaRPr i="0" sz="1100" u="none" cap="none" strike="noStrike">
                <a:solidFill>
                  <a:srgbClr val="000000"/>
                </a:solidFill>
                <a:latin typeface="Montserrat"/>
                <a:ea typeface="Montserrat"/>
                <a:cs typeface="Montserrat"/>
                <a:sym typeface="Montserrat"/>
              </a:endParaRPr>
            </a:p>
          </p:txBody>
        </p:sp>
        <p:sp>
          <p:nvSpPr>
            <p:cNvPr id="273" name="Google Shape;273;p40"/>
            <p:cNvSpPr/>
            <p:nvPr/>
          </p:nvSpPr>
          <p:spPr>
            <a:xfrm>
              <a:off x="4683800" y="1714500"/>
              <a:ext cx="3379200" cy="504000"/>
            </a:xfrm>
            <a:prstGeom prst="rect">
              <a:avLst/>
            </a:prstGeom>
            <a:solidFill>
              <a:srgbClr val="FFDA6E"/>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chemeClr val="dk1"/>
                  </a:solidFill>
                  <a:latin typeface="Montserrat"/>
                  <a:ea typeface="Montserrat"/>
                  <a:cs typeface="Montserrat"/>
                  <a:sym typeface="Montserrat"/>
                </a:rPr>
                <a:t>Machine Learning Algorithms</a:t>
              </a:r>
              <a:endParaRPr b="1" i="0" sz="1200" u="none" cap="none" strike="noStrike">
                <a:solidFill>
                  <a:schemeClr val="dk1"/>
                </a:solidFill>
                <a:latin typeface="Montserrat"/>
                <a:ea typeface="Montserrat"/>
                <a:cs typeface="Montserrat"/>
                <a:sym typeface="Montserrat"/>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What is ML</a:t>
            </a:r>
            <a:endParaRPr b="1">
              <a:solidFill>
                <a:schemeClr val="dk1"/>
              </a:solidFill>
              <a:latin typeface="Montserrat"/>
              <a:ea typeface="Montserrat"/>
              <a:cs typeface="Montserrat"/>
              <a:sym typeface="Montserrat"/>
            </a:endParaRPr>
          </a:p>
        </p:txBody>
      </p:sp>
      <p:sp>
        <p:nvSpPr>
          <p:cNvPr id="280" name="Google Shape;280;p4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grpSp>
        <p:nvGrpSpPr>
          <p:cNvPr id="281" name="Google Shape;281;p41"/>
          <p:cNvGrpSpPr/>
          <p:nvPr/>
        </p:nvGrpSpPr>
        <p:grpSpPr>
          <a:xfrm>
            <a:off x="563194" y="998818"/>
            <a:ext cx="8184991" cy="3378604"/>
            <a:chOff x="827126" y="1585758"/>
            <a:chExt cx="10913322" cy="4504805"/>
          </a:xfrm>
        </p:grpSpPr>
        <p:sp>
          <p:nvSpPr>
            <p:cNvPr id="282" name="Google Shape;282;p41"/>
            <p:cNvSpPr txBox="1"/>
            <p:nvPr/>
          </p:nvSpPr>
          <p:spPr>
            <a:xfrm>
              <a:off x="1664676" y="3393153"/>
              <a:ext cx="26505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Recurrent Neural Network</a:t>
              </a:r>
              <a:endParaRPr i="0" sz="1100" u="none" cap="none" strike="noStrike">
                <a:solidFill>
                  <a:srgbClr val="000000"/>
                </a:solidFill>
                <a:latin typeface="Montserrat"/>
                <a:ea typeface="Montserrat"/>
                <a:cs typeface="Montserrat"/>
                <a:sym typeface="Montserrat"/>
              </a:endParaRPr>
            </a:p>
          </p:txBody>
        </p:sp>
        <p:sp>
          <p:nvSpPr>
            <p:cNvPr id="283" name="Google Shape;283;p41"/>
            <p:cNvSpPr txBox="1"/>
            <p:nvPr/>
          </p:nvSpPr>
          <p:spPr>
            <a:xfrm>
              <a:off x="3878830" y="4738402"/>
              <a:ext cx="21252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Deep Belief Network</a:t>
              </a:r>
              <a:endParaRPr i="0" sz="1100" u="none" cap="none" strike="noStrike">
                <a:solidFill>
                  <a:srgbClr val="000000"/>
                </a:solidFill>
                <a:latin typeface="Montserrat"/>
                <a:ea typeface="Montserrat"/>
                <a:cs typeface="Montserrat"/>
                <a:sym typeface="Montserrat"/>
              </a:endParaRPr>
            </a:p>
          </p:txBody>
        </p:sp>
        <p:sp>
          <p:nvSpPr>
            <p:cNvPr id="284" name="Google Shape;284;p41"/>
            <p:cNvSpPr txBox="1"/>
            <p:nvPr/>
          </p:nvSpPr>
          <p:spPr>
            <a:xfrm>
              <a:off x="3441793" y="2789836"/>
              <a:ext cx="27108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Deep Fully Neural Network</a:t>
              </a:r>
              <a:endParaRPr i="0" sz="1100" u="none" cap="none" strike="noStrike">
                <a:solidFill>
                  <a:srgbClr val="000000"/>
                </a:solidFill>
                <a:latin typeface="Montserrat"/>
                <a:ea typeface="Montserrat"/>
                <a:cs typeface="Montserrat"/>
                <a:sym typeface="Montserrat"/>
              </a:endParaRPr>
            </a:p>
          </p:txBody>
        </p:sp>
        <p:sp>
          <p:nvSpPr>
            <p:cNvPr id="285" name="Google Shape;285;p41"/>
            <p:cNvSpPr txBox="1"/>
            <p:nvPr/>
          </p:nvSpPr>
          <p:spPr>
            <a:xfrm>
              <a:off x="8495071" y="4164423"/>
              <a:ext cx="21135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Single-Shot Detector</a:t>
              </a:r>
              <a:endParaRPr i="0" sz="1100" u="none" cap="none" strike="noStrike">
                <a:solidFill>
                  <a:srgbClr val="000000"/>
                </a:solidFill>
                <a:latin typeface="Montserrat"/>
                <a:ea typeface="Montserrat"/>
                <a:cs typeface="Montserrat"/>
                <a:sym typeface="Montserrat"/>
              </a:endParaRPr>
            </a:p>
          </p:txBody>
        </p:sp>
        <p:sp>
          <p:nvSpPr>
            <p:cNvPr id="286" name="Google Shape;286;p41"/>
            <p:cNvSpPr txBox="1"/>
            <p:nvPr/>
          </p:nvSpPr>
          <p:spPr>
            <a:xfrm>
              <a:off x="9765329" y="5711063"/>
              <a:ext cx="1561500" cy="37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U-Net</a:t>
              </a:r>
              <a:endParaRPr i="0" sz="1100" u="none" cap="none" strike="noStrike">
                <a:solidFill>
                  <a:srgbClr val="000000"/>
                </a:solidFill>
                <a:latin typeface="Montserrat"/>
                <a:ea typeface="Montserrat"/>
                <a:cs typeface="Montserrat"/>
                <a:sym typeface="Montserrat"/>
              </a:endParaRPr>
            </a:p>
          </p:txBody>
        </p:sp>
        <p:sp>
          <p:nvSpPr>
            <p:cNvPr id="287" name="Google Shape;287;p41"/>
            <p:cNvSpPr txBox="1"/>
            <p:nvPr/>
          </p:nvSpPr>
          <p:spPr>
            <a:xfrm>
              <a:off x="7149666" y="2901105"/>
              <a:ext cx="30240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Convolutional Neural Network</a:t>
              </a:r>
              <a:endParaRPr i="0" sz="1400" u="sng" cap="none" strike="noStrike">
                <a:solidFill>
                  <a:schemeClr val="dk1"/>
                </a:solidFill>
                <a:latin typeface="Montserrat"/>
                <a:ea typeface="Montserrat"/>
                <a:cs typeface="Montserrat"/>
                <a:sym typeface="Montserrat"/>
              </a:endParaRPr>
            </a:p>
          </p:txBody>
        </p:sp>
        <p:sp>
          <p:nvSpPr>
            <p:cNvPr id="288" name="Google Shape;288;p41"/>
            <p:cNvSpPr txBox="1"/>
            <p:nvPr/>
          </p:nvSpPr>
          <p:spPr>
            <a:xfrm>
              <a:off x="10339748" y="3577813"/>
              <a:ext cx="1400700" cy="37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YOLO</a:t>
              </a:r>
              <a:endParaRPr i="0" sz="1400" u="sng" cap="none" strike="noStrike">
                <a:solidFill>
                  <a:schemeClr val="dk1"/>
                </a:solidFill>
                <a:latin typeface="Montserrat"/>
                <a:ea typeface="Montserrat"/>
                <a:cs typeface="Montserrat"/>
                <a:sym typeface="Montserrat"/>
              </a:endParaRPr>
            </a:p>
          </p:txBody>
        </p:sp>
        <p:sp>
          <p:nvSpPr>
            <p:cNvPr id="289" name="Google Shape;289;p41"/>
            <p:cNvSpPr txBox="1"/>
            <p:nvPr/>
          </p:nvSpPr>
          <p:spPr>
            <a:xfrm>
              <a:off x="5087814" y="3698070"/>
              <a:ext cx="26100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Deep Boltzmann Machine</a:t>
              </a:r>
              <a:endParaRPr i="0" sz="1400" u="sng" cap="none" strike="noStrike">
                <a:solidFill>
                  <a:schemeClr val="dk1"/>
                </a:solidFill>
                <a:latin typeface="Montserrat"/>
                <a:ea typeface="Montserrat"/>
                <a:cs typeface="Montserrat"/>
                <a:sym typeface="Montserrat"/>
              </a:endParaRPr>
            </a:p>
          </p:txBody>
        </p:sp>
        <p:sp>
          <p:nvSpPr>
            <p:cNvPr id="290" name="Google Shape;290;p41"/>
            <p:cNvSpPr txBox="1"/>
            <p:nvPr/>
          </p:nvSpPr>
          <p:spPr>
            <a:xfrm>
              <a:off x="827126" y="4349089"/>
              <a:ext cx="28365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Fully Convolutional Network</a:t>
              </a:r>
              <a:endParaRPr i="0" sz="1400" u="sng" cap="none" strike="noStrike">
                <a:solidFill>
                  <a:schemeClr val="dk1"/>
                </a:solidFill>
                <a:latin typeface="Montserrat"/>
                <a:ea typeface="Montserrat"/>
                <a:cs typeface="Montserrat"/>
                <a:sym typeface="Montserrat"/>
              </a:endParaRPr>
            </a:p>
          </p:txBody>
        </p:sp>
        <p:sp>
          <p:nvSpPr>
            <p:cNvPr id="291" name="Google Shape;291;p41"/>
            <p:cNvSpPr txBox="1"/>
            <p:nvPr/>
          </p:nvSpPr>
          <p:spPr>
            <a:xfrm>
              <a:off x="6609148" y="5030070"/>
              <a:ext cx="2979000" cy="666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Deep Reinforcement Learning</a:t>
              </a:r>
              <a:endParaRPr i="0" sz="1100" u="none" cap="none" strike="noStrike">
                <a:solidFill>
                  <a:srgbClr val="000000"/>
                </a:solidFill>
                <a:latin typeface="Montserrat"/>
                <a:ea typeface="Montserrat"/>
                <a:cs typeface="Montserrat"/>
                <a:sym typeface="Montserrat"/>
              </a:endParaRPr>
            </a:p>
          </p:txBody>
        </p:sp>
        <p:sp>
          <p:nvSpPr>
            <p:cNvPr id="292" name="Google Shape;292;p41"/>
            <p:cNvSpPr txBox="1"/>
            <p:nvPr/>
          </p:nvSpPr>
          <p:spPr>
            <a:xfrm>
              <a:off x="1811824" y="5407488"/>
              <a:ext cx="1995000" cy="37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dk1"/>
                  </a:solidFill>
                  <a:latin typeface="Montserrat"/>
                  <a:ea typeface="Montserrat"/>
                  <a:cs typeface="Montserrat"/>
                  <a:sym typeface="Montserrat"/>
                </a:rPr>
                <a:t>Auto-Encoders</a:t>
              </a:r>
              <a:endParaRPr i="0" sz="1100" u="none" cap="none" strike="noStrike">
                <a:solidFill>
                  <a:srgbClr val="000000"/>
                </a:solidFill>
                <a:latin typeface="Montserrat"/>
                <a:ea typeface="Montserrat"/>
                <a:cs typeface="Montserrat"/>
                <a:sym typeface="Montserrat"/>
              </a:endParaRPr>
            </a:p>
          </p:txBody>
        </p:sp>
        <p:sp>
          <p:nvSpPr>
            <p:cNvPr id="293" name="Google Shape;293;p41"/>
            <p:cNvSpPr/>
            <p:nvPr/>
          </p:nvSpPr>
          <p:spPr>
            <a:xfrm>
              <a:off x="4837471" y="1585758"/>
              <a:ext cx="3118200" cy="504000"/>
            </a:xfrm>
            <a:prstGeom prst="rect">
              <a:avLst/>
            </a:prstGeom>
            <a:solidFill>
              <a:srgbClr val="FFDA6E"/>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chemeClr val="dk1"/>
                  </a:solidFill>
                  <a:latin typeface="Montserrat"/>
                  <a:ea typeface="Montserrat"/>
                  <a:cs typeface="Montserrat"/>
                  <a:sym typeface="Montserrat"/>
                </a:rPr>
                <a:t>Deep Learning Algorithms</a:t>
              </a:r>
              <a:endParaRPr b="1" i="0" sz="1200" u="none" cap="none" strike="noStrike">
                <a:solidFill>
                  <a:schemeClr val="dk1"/>
                </a:solidFill>
                <a:latin typeface="Montserrat"/>
                <a:ea typeface="Montserrat"/>
                <a:cs typeface="Montserrat"/>
                <a:sym typeface="Montserrat"/>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Type of ML</a:t>
            </a:r>
            <a:endParaRPr b="1">
              <a:solidFill>
                <a:schemeClr val="dk1"/>
              </a:solidFill>
              <a:latin typeface="Montserrat"/>
              <a:ea typeface="Montserrat"/>
              <a:cs typeface="Montserrat"/>
              <a:sym typeface="Montserrat"/>
            </a:endParaRPr>
          </a:p>
        </p:txBody>
      </p:sp>
      <p:sp>
        <p:nvSpPr>
          <p:cNvPr id="300" name="Google Shape;300;p4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descr="Diagram&#10;&#10;Description automatically generated" id="301" name="Google Shape;301;p42"/>
          <p:cNvPicPr preferRelativeResize="0"/>
          <p:nvPr/>
        </p:nvPicPr>
        <p:blipFill rotWithShape="1">
          <a:blip r:embed="rId3">
            <a:alphaModFix/>
          </a:blip>
          <a:srcRect b="0" l="0" r="0" t="0"/>
          <a:stretch/>
        </p:blipFill>
        <p:spPr>
          <a:xfrm>
            <a:off x="1357300" y="1219189"/>
            <a:ext cx="6429375" cy="270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Matrix Operation</a:t>
            </a:r>
            <a:endParaRPr b="1">
              <a:solidFill>
                <a:schemeClr val="dk1"/>
              </a:solidFill>
              <a:latin typeface="Montserrat"/>
              <a:ea typeface="Montserrat"/>
              <a:cs typeface="Montserrat"/>
              <a:sym typeface="Montserrat"/>
            </a:endParaRPr>
          </a:p>
        </p:txBody>
      </p:sp>
      <p:sp>
        <p:nvSpPr>
          <p:cNvPr id="76" name="Google Shape;76;p16"/>
          <p:cNvSpPr txBox="1"/>
          <p:nvPr/>
        </p:nvSpPr>
        <p:spPr>
          <a:xfrm>
            <a:off x="309150" y="1030600"/>
            <a:ext cx="8296500" cy="262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The way math and science helps us humans to quantify and describe the world around us, the world that has multi-dimensional properties.</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Scalar is a quantity having only magnitude and no direction (speed). Vector is a quantity having both magnitude and direction (velocity). Mathematically, a scalar, vector, matrix, all are a tensor.</a:t>
            </a:r>
            <a:endParaRPr sz="1200">
              <a:solidFill>
                <a:srgbClr val="666666"/>
              </a:solidFill>
              <a:highlight>
                <a:srgbClr val="FFFFFF"/>
              </a:highlight>
              <a:latin typeface="Montserrat"/>
              <a:ea typeface="Montserrat"/>
              <a:cs typeface="Montserrat"/>
              <a:sym typeface="Montserrat"/>
            </a:endParaRPr>
          </a:p>
        </p:txBody>
      </p:sp>
      <p:sp>
        <p:nvSpPr>
          <p:cNvPr id="77" name="Google Shape;77;p1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78" name="Google Shape;78;p16"/>
          <p:cNvPicPr preferRelativeResize="0"/>
          <p:nvPr/>
        </p:nvPicPr>
        <p:blipFill rotWithShape="1">
          <a:blip r:embed="rId3">
            <a:alphaModFix/>
          </a:blip>
          <a:srcRect b="0" l="23443" r="20963" t="0"/>
          <a:stretch/>
        </p:blipFill>
        <p:spPr>
          <a:xfrm>
            <a:off x="1915725" y="2910325"/>
            <a:ext cx="5083349" cy="1615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Type of ML</a:t>
            </a:r>
            <a:endParaRPr b="1">
              <a:solidFill>
                <a:schemeClr val="dk1"/>
              </a:solidFill>
              <a:latin typeface="Montserrat"/>
              <a:ea typeface="Montserrat"/>
              <a:cs typeface="Montserrat"/>
              <a:sym typeface="Montserrat"/>
            </a:endParaRPr>
          </a:p>
        </p:txBody>
      </p:sp>
      <p:sp>
        <p:nvSpPr>
          <p:cNvPr id="308" name="Google Shape;308;p4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309" name="Google Shape;309;p43"/>
          <p:cNvPicPr preferRelativeResize="0"/>
          <p:nvPr/>
        </p:nvPicPr>
        <p:blipFill rotWithShape="1">
          <a:blip r:embed="rId3">
            <a:alphaModFix/>
          </a:blip>
          <a:srcRect b="0" l="0" r="0" t="0"/>
          <a:stretch/>
        </p:blipFill>
        <p:spPr>
          <a:xfrm>
            <a:off x="814669" y="1177900"/>
            <a:ext cx="7502213" cy="27876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latin typeface="Montserrat"/>
                <a:ea typeface="Montserrat"/>
                <a:cs typeface="Montserrat"/>
                <a:sym typeface="Montserrat"/>
              </a:rPr>
              <a:t>Supervised Algorithms</a:t>
            </a:r>
            <a:endParaRPr sz="2400">
              <a:latin typeface="Montserrat"/>
              <a:ea typeface="Montserrat"/>
              <a:cs typeface="Montserrat"/>
              <a:sym typeface="Montserrat"/>
            </a:endParaRPr>
          </a:p>
        </p:txBody>
      </p:sp>
      <p:pic>
        <p:nvPicPr>
          <p:cNvPr id="315" name="Google Shape;315;p44"/>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sp>
        <p:nvSpPr>
          <p:cNvPr id="316" name="Google Shape;316;p4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5"/>
          <p:cNvPicPr preferRelativeResize="0"/>
          <p:nvPr/>
        </p:nvPicPr>
        <p:blipFill rotWithShape="1">
          <a:blip r:embed="rId3">
            <a:alphaModFix/>
          </a:blip>
          <a:srcRect b="12694" l="6812" r="0" t="0"/>
          <a:stretch/>
        </p:blipFill>
        <p:spPr>
          <a:xfrm>
            <a:off x="5131125" y="1288538"/>
            <a:ext cx="3517275" cy="2097550"/>
          </a:xfrm>
          <a:prstGeom prst="rect">
            <a:avLst/>
          </a:prstGeom>
          <a:noFill/>
          <a:ln>
            <a:noFill/>
          </a:ln>
        </p:spPr>
      </p:pic>
      <p:sp>
        <p:nvSpPr>
          <p:cNvPr id="323" name="Google Shape;323;p4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Linear Regression</a:t>
            </a:r>
            <a:endParaRPr b="1">
              <a:solidFill>
                <a:schemeClr val="dk1"/>
              </a:solidFill>
              <a:latin typeface="Montserrat"/>
              <a:ea typeface="Montserrat"/>
              <a:cs typeface="Montserrat"/>
              <a:sym typeface="Montserrat"/>
            </a:endParaRPr>
          </a:p>
        </p:txBody>
      </p:sp>
      <p:sp>
        <p:nvSpPr>
          <p:cNvPr id="324" name="Google Shape;324;p4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25" name="Google Shape;325;p45"/>
          <p:cNvSpPr txBox="1"/>
          <p:nvPr/>
        </p:nvSpPr>
        <p:spPr>
          <a:xfrm>
            <a:off x="309150" y="1030600"/>
            <a:ext cx="4163400" cy="2919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Linear regression is usually among the first few topics which people pick while learning predictive modelling</a:t>
            </a:r>
            <a:endParaRPr sz="1200">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In this technique:</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The dependent variable is continuous</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Nature of regression line is linear</a:t>
            </a: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Now, the question is </a:t>
            </a:r>
            <a:r>
              <a:rPr i="1" lang="en" sz="1200">
                <a:solidFill>
                  <a:schemeClr val="dk2"/>
                </a:solidFill>
                <a:latin typeface="Montserrat"/>
                <a:ea typeface="Montserrat"/>
                <a:cs typeface="Montserrat"/>
                <a:sym typeface="Montserrat"/>
              </a:rPr>
              <a:t>“How do we obtain best fit line?”</a:t>
            </a:r>
            <a:endParaRPr sz="1200">
              <a:solidFill>
                <a:schemeClr val="dk2"/>
              </a:solidFill>
              <a:latin typeface="Montserrat"/>
              <a:ea typeface="Montserrat"/>
              <a:cs typeface="Montserrat"/>
              <a:sym typeface="Montserrat"/>
            </a:endParaRPr>
          </a:p>
        </p:txBody>
      </p:sp>
      <p:sp>
        <p:nvSpPr>
          <p:cNvPr id="326" name="Google Shape;326;p45"/>
          <p:cNvSpPr txBox="1"/>
          <p:nvPr/>
        </p:nvSpPr>
        <p:spPr>
          <a:xfrm>
            <a:off x="6367900" y="3510988"/>
            <a:ext cx="10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Height (cm)</a:t>
            </a:r>
            <a:endParaRPr sz="1100">
              <a:latin typeface="Montserrat"/>
              <a:ea typeface="Montserrat"/>
              <a:cs typeface="Montserrat"/>
              <a:sym typeface="Montserrat"/>
            </a:endParaRPr>
          </a:p>
        </p:txBody>
      </p:sp>
      <p:sp>
        <p:nvSpPr>
          <p:cNvPr id="327" name="Google Shape;327;p45"/>
          <p:cNvSpPr txBox="1"/>
          <p:nvPr/>
        </p:nvSpPr>
        <p:spPr>
          <a:xfrm rot="-5400000">
            <a:off x="4390263" y="2286138"/>
            <a:ext cx="10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Weight </a:t>
            </a:r>
            <a:r>
              <a:rPr lang="en" sz="1100">
                <a:latin typeface="Montserrat"/>
                <a:ea typeface="Montserrat"/>
                <a:cs typeface="Montserrat"/>
                <a:sym typeface="Montserrat"/>
              </a:rPr>
              <a:t>(Kg)</a:t>
            </a:r>
            <a:endParaRPr sz="11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Linear Regression</a:t>
            </a:r>
            <a:endParaRPr b="1">
              <a:solidFill>
                <a:schemeClr val="dk1"/>
              </a:solidFill>
              <a:latin typeface="Montserrat"/>
              <a:ea typeface="Montserrat"/>
              <a:cs typeface="Montserrat"/>
              <a:sym typeface="Montserrat"/>
            </a:endParaRPr>
          </a:p>
        </p:txBody>
      </p:sp>
      <p:sp>
        <p:nvSpPr>
          <p:cNvPr id="334" name="Google Shape;334;p4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35" name="Google Shape;335;p46"/>
          <p:cNvSpPr txBox="1"/>
          <p:nvPr/>
        </p:nvSpPr>
        <p:spPr>
          <a:xfrm>
            <a:off x="309150" y="1030600"/>
            <a:ext cx="4163400" cy="1769700"/>
          </a:xfrm>
          <a:prstGeom prst="rect">
            <a:avLst/>
          </a:prstGeom>
          <a:noFill/>
          <a:ln>
            <a:noFill/>
          </a:ln>
        </p:spPr>
        <p:txBody>
          <a:bodyPr anchorCtr="0" anchor="t" bIns="91425" lIns="91425" spcFirstLastPara="1" rIns="91425" wrap="square" tIns="91425">
            <a:noAutofit/>
          </a:bodyPr>
          <a:lstStyle/>
          <a:p>
            <a:pPr indent="-241300" lvl="0" marL="3429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How to obtain best fit line (value of a and b)?</a:t>
            </a:r>
            <a:endParaRPr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This task can be easily accomplished by Least Square Method &amp; Gradient Discent</a:t>
            </a:r>
            <a:endParaRPr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We can evaluate the model performance using the metric R-square</a:t>
            </a:r>
            <a:endParaRPr sz="1200">
              <a:solidFill>
                <a:schemeClr val="dk2"/>
              </a:solidFill>
              <a:latin typeface="Montserrat"/>
              <a:ea typeface="Montserrat"/>
              <a:cs typeface="Montserrat"/>
              <a:sym typeface="Montserrat"/>
            </a:endParaRPr>
          </a:p>
        </p:txBody>
      </p:sp>
      <p:pic>
        <p:nvPicPr>
          <p:cNvPr id="336" name="Google Shape;336;p46"/>
          <p:cNvPicPr preferRelativeResize="0"/>
          <p:nvPr/>
        </p:nvPicPr>
        <p:blipFill rotWithShape="1">
          <a:blip r:embed="rId3">
            <a:alphaModFix/>
          </a:blip>
          <a:srcRect b="0" l="0" r="0" t="0"/>
          <a:stretch/>
        </p:blipFill>
        <p:spPr>
          <a:xfrm>
            <a:off x="5492079" y="1175352"/>
            <a:ext cx="2720952" cy="232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Linear Regression</a:t>
            </a:r>
            <a:endParaRPr b="1">
              <a:solidFill>
                <a:schemeClr val="dk1"/>
              </a:solidFill>
              <a:latin typeface="Montserrat"/>
              <a:ea typeface="Montserrat"/>
              <a:cs typeface="Montserrat"/>
              <a:sym typeface="Montserrat"/>
            </a:endParaRPr>
          </a:p>
        </p:txBody>
      </p:sp>
      <p:sp>
        <p:nvSpPr>
          <p:cNvPr id="343" name="Google Shape;343;p4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44" name="Google Shape;344;p47"/>
          <p:cNvSpPr txBox="1"/>
          <p:nvPr/>
        </p:nvSpPr>
        <p:spPr>
          <a:xfrm>
            <a:off x="309150" y="1030600"/>
            <a:ext cx="4163400" cy="954000"/>
          </a:xfrm>
          <a:prstGeom prst="rect">
            <a:avLst/>
          </a:prstGeom>
          <a:noFill/>
          <a:ln>
            <a:noFill/>
          </a:ln>
        </p:spPr>
        <p:txBody>
          <a:bodyPr anchorCtr="0" anchor="t" bIns="91425" lIns="91425" spcFirstLastPara="1" rIns="91425" wrap="square" tIns="91425">
            <a:noAutofit/>
          </a:bodyPr>
          <a:lstStyle/>
          <a:p>
            <a:pPr indent="-241300" lvl="0" marL="3429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The model should fit to the datapoint with the most less error</a:t>
            </a:r>
            <a:endParaRPr sz="1200">
              <a:solidFill>
                <a:schemeClr val="dk2"/>
              </a:solidFill>
              <a:latin typeface="Montserrat"/>
              <a:ea typeface="Montserrat"/>
              <a:cs typeface="Montserrat"/>
              <a:sym typeface="Montserrat"/>
            </a:endParaRPr>
          </a:p>
          <a:p>
            <a:pPr indent="-241300" lvl="0" marL="3429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No underfitting, no overfitting</a:t>
            </a:r>
            <a:endParaRPr sz="1200">
              <a:solidFill>
                <a:schemeClr val="dk2"/>
              </a:solidFill>
              <a:latin typeface="Montserrat"/>
              <a:ea typeface="Montserrat"/>
              <a:cs typeface="Montserrat"/>
              <a:sym typeface="Montserrat"/>
            </a:endParaRPr>
          </a:p>
        </p:txBody>
      </p:sp>
      <p:pic>
        <p:nvPicPr>
          <p:cNvPr descr="Chart, scatter chart&#10;&#10;Description automatically generated" id="345" name="Google Shape;345;p47"/>
          <p:cNvPicPr preferRelativeResize="0"/>
          <p:nvPr/>
        </p:nvPicPr>
        <p:blipFill rotWithShape="1">
          <a:blip r:embed="rId3">
            <a:alphaModFix/>
          </a:blip>
          <a:srcRect b="0" l="0" r="0" t="0"/>
          <a:stretch/>
        </p:blipFill>
        <p:spPr>
          <a:xfrm>
            <a:off x="1051853" y="2213219"/>
            <a:ext cx="3042756" cy="2484696"/>
          </a:xfrm>
          <a:prstGeom prst="rect">
            <a:avLst/>
          </a:prstGeom>
          <a:noFill/>
          <a:ln>
            <a:noFill/>
          </a:ln>
        </p:spPr>
      </p:pic>
      <p:pic>
        <p:nvPicPr>
          <p:cNvPr descr="A picture containing diagram&#10;&#10;Description automatically generated" id="346" name="Google Shape;346;p47"/>
          <p:cNvPicPr preferRelativeResize="0"/>
          <p:nvPr/>
        </p:nvPicPr>
        <p:blipFill rotWithShape="1">
          <a:blip r:embed="rId4">
            <a:alphaModFix/>
          </a:blip>
          <a:srcRect b="0" l="0" r="0" t="0"/>
          <a:stretch/>
        </p:blipFill>
        <p:spPr>
          <a:xfrm>
            <a:off x="4572000" y="2266861"/>
            <a:ext cx="3520146" cy="23774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Linear Regression</a:t>
            </a:r>
            <a:endParaRPr b="1">
              <a:solidFill>
                <a:schemeClr val="dk1"/>
              </a:solidFill>
              <a:latin typeface="Montserrat"/>
              <a:ea typeface="Montserrat"/>
              <a:cs typeface="Montserrat"/>
              <a:sym typeface="Montserrat"/>
            </a:endParaRPr>
          </a:p>
        </p:txBody>
      </p:sp>
      <p:sp>
        <p:nvSpPr>
          <p:cNvPr id="353" name="Google Shape;353;p4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54" name="Google Shape;354;p48"/>
          <p:cNvSpPr txBox="1"/>
          <p:nvPr/>
        </p:nvSpPr>
        <p:spPr>
          <a:xfrm>
            <a:off x="309150" y="1030600"/>
            <a:ext cx="4163400" cy="2318100"/>
          </a:xfrm>
          <a:prstGeom prst="rect">
            <a:avLst/>
          </a:prstGeom>
          <a:noFill/>
          <a:ln>
            <a:noFill/>
          </a:ln>
        </p:spPr>
        <p:txBody>
          <a:bodyPr anchorCtr="0" anchor="t" bIns="91425" lIns="91425" spcFirstLastPara="1" rIns="91425" wrap="square" tIns="91425">
            <a:noAutofit/>
          </a:bodyPr>
          <a:lstStyle/>
          <a:p>
            <a:pPr indent="-241300" lvl="0" marL="342900" rtl="0" algn="l">
              <a:lnSpc>
                <a:spcPct val="150000"/>
              </a:lnSpc>
              <a:spcBef>
                <a:spcPts val="0"/>
              </a:spcBef>
              <a:spcAft>
                <a:spcPts val="0"/>
              </a:spcAft>
              <a:buClr>
                <a:schemeClr val="dk2"/>
              </a:buClr>
              <a:buSzPts val="1200"/>
              <a:buFont typeface="Noto Sans Symbols"/>
              <a:buAutoNum type="arabicPeriod"/>
            </a:pPr>
            <a:r>
              <a:rPr b="1" lang="en" sz="1200">
                <a:solidFill>
                  <a:schemeClr val="dk2"/>
                </a:solidFill>
                <a:latin typeface="Montserrat"/>
                <a:ea typeface="Montserrat"/>
                <a:cs typeface="Montserrat"/>
                <a:sym typeface="Montserrat"/>
              </a:rPr>
              <a:t>Simple linear regression</a:t>
            </a:r>
            <a:r>
              <a:rPr lang="en" sz="1200">
                <a:solidFill>
                  <a:schemeClr val="dk2"/>
                </a:solidFill>
                <a:latin typeface="Montserrat"/>
                <a:ea typeface="Montserrat"/>
                <a:cs typeface="Montserrat"/>
                <a:sym typeface="Montserrat"/>
              </a:rPr>
              <a:t>: one-to-one relationship between the input variable and the output variable</a:t>
            </a:r>
            <a:endParaRPr sz="1200">
              <a:solidFill>
                <a:schemeClr val="dk2"/>
              </a:solidFill>
              <a:latin typeface="Montserrat"/>
              <a:ea typeface="Montserrat"/>
              <a:cs typeface="Montserrat"/>
              <a:sym typeface="Montserrat"/>
            </a:endParaRPr>
          </a:p>
          <a:p>
            <a:pPr indent="0" lvl="0" marL="88900" rtl="0" algn="l">
              <a:lnSpc>
                <a:spcPct val="150000"/>
              </a:lnSpc>
              <a:spcBef>
                <a:spcPts val="800"/>
              </a:spcBef>
              <a:spcAft>
                <a:spcPts val="0"/>
              </a:spcAft>
              <a:buNone/>
            </a:pPr>
            <a:r>
              <a:t/>
            </a:r>
            <a:endParaRPr sz="1200">
              <a:solidFill>
                <a:schemeClr val="dk2"/>
              </a:solidFill>
              <a:latin typeface="Montserrat"/>
              <a:ea typeface="Montserrat"/>
              <a:cs typeface="Montserrat"/>
              <a:sym typeface="Montserrat"/>
            </a:endParaRPr>
          </a:p>
          <a:p>
            <a:pPr indent="-241300" lvl="0" marL="342900" rtl="0" algn="l">
              <a:lnSpc>
                <a:spcPct val="150000"/>
              </a:lnSpc>
              <a:spcBef>
                <a:spcPts val="800"/>
              </a:spcBef>
              <a:spcAft>
                <a:spcPts val="0"/>
              </a:spcAft>
              <a:buClr>
                <a:schemeClr val="dk2"/>
              </a:buClr>
              <a:buSzPts val="1200"/>
              <a:buFont typeface="Noto Sans Symbols"/>
              <a:buAutoNum type="arabicPeriod"/>
            </a:pPr>
            <a:r>
              <a:rPr b="1" lang="en" sz="1200">
                <a:solidFill>
                  <a:schemeClr val="dk2"/>
                </a:solidFill>
                <a:latin typeface="Montserrat"/>
                <a:ea typeface="Montserrat"/>
                <a:cs typeface="Montserrat"/>
                <a:sym typeface="Montserrat"/>
              </a:rPr>
              <a:t>Multiple linear regression</a:t>
            </a:r>
            <a:r>
              <a:rPr lang="en" sz="1200">
                <a:solidFill>
                  <a:schemeClr val="dk2"/>
                </a:solidFill>
                <a:latin typeface="Montserrat"/>
                <a:ea typeface="Montserrat"/>
                <a:cs typeface="Montserrat"/>
                <a:sym typeface="Montserrat"/>
              </a:rPr>
              <a:t>: many-to-one relationship, instead of just using one input variable, you use several</a:t>
            </a:r>
            <a:endParaRPr sz="1200">
              <a:solidFill>
                <a:schemeClr val="dk2"/>
              </a:solidFill>
              <a:latin typeface="Montserrat"/>
              <a:ea typeface="Montserrat"/>
              <a:cs typeface="Montserrat"/>
              <a:sym typeface="Montserrat"/>
            </a:endParaRPr>
          </a:p>
        </p:txBody>
      </p:sp>
      <p:pic>
        <p:nvPicPr>
          <p:cNvPr id="355" name="Google Shape;355;p48"/>
          <p:cNvPicPr preferRelativeResize="0"/>
          <p:nvPr/>
        </p:nvPicPr>
        <p:blipFill rotWithShape="1">
          <a:blip r:embed="rId3">
            <a:alphaModFix/>
          </a:blip>
          <a:srcRect b="0" l="0" r="0" t="0"/>
          <a:stretch/>
        </p:blipFill>
        <p:spPr>
          <a:xfrm>
            <a:off x="4950071" y="1405756"/>
            <a:ext cx="3669862" cy="2866419"/>
          </a:xfrm>
          <a:prstGeom prst="rect">
            <a:avLst/>
          </a:prstGeom>
          <a:noFill/>
          <a:ln>
            <a:noFill/>
          </a:ln>
        </p:spPr>
      </p:pic>
      <p:pic>
        <p:nvPicPr>
          <p:cNvPr id="356" name="Google Shape;356;p48"/>
          <p:cNvPicPr preferRelativeResize="0"/>
          <p:nvPr/>
        </p:nvPicPr>
        <p:blipFill rotWithShape="1">
          <a:blip r:embed="rId4">
            <a:alphaModFix/>
          </a:blip>
          <a:srcRect b="0" l="0" r="0" t="0"/>
          <a:stretch/>
        </p:blipFill>
        <p:spPr>
          <a:xfrm>
            <a:off x="450980" y="3761711"/>
            <a:ext cx="4021559" cy="4563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Linear Regression</a:t>
            </a:r>
            <a:endParaRPr b="1">
              <a:solidFill>
                <a:schemeClr val="dk1"/>
              </a:solidFill>
              <a:latin typeface="Montserrat"/>
              <a:ea typeface="Montserrat"/>
              <a:cs typeface="Montserrat"/>
              <a:sym typeface="Montserrat"/>
            </a:endParaRPr>
          </a:p>
        </p:txBody>
      </p:sp>
      <p:sp>
        <p:nvSpPr>
          <p:cNvPr id="363" name="Google Shape;363;p4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64" name="Google Shape;364;p49"/>
          <p:cNvSpPr txBox="1"/>
          <p:nvPr/>
        </p:nvSpPr>
        <p:spPr>
          <a:xfrm>
            <a:off x="309150" y="1030600"/>
            <a:ext cx="4163400" cy="272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Pros:</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Easy to understand</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Easy to implement and achieve good scores</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The ability to identify outliers or anomalies</a:t>
            </a:r>
            <a:endParaRPr sz="1200">
              <a:solidFill>
                <a:schemeClr val="dk2"/>
              </a:solidFill>
              <a:latin typeface="Montserrat"/>
              <a:ea typeface="Montserrat"/>
              <a:cs typeface="Montserrat"/>
              <a:sym typeface="Montserrat"/>
            </a:endParaRPr>
          </a:p>
          <a:p>
            <a:pPr indent="0" lvl="0" marL="11430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Cons:</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Linear regression is limited to linear relationships</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Linear regression is sensitive to outliers</a:t>
            </a:r>
            <a:endParaRPr b="1" sz="1200">
              <a:solidFill>
                <a:schemeClr val="dk2"/>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Logistic </a:t>
            </a: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p:txBody>
      </p:sp>
      <p:sp>
        <p:nvSpPr>
          <p:cNvPr id="371" name="Google Shape;371;p5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72" name="Google Shape;372;p50"/>
          <p:cNvSpPr txBox="1"/>
          <p:nvPr/>
        </p:nvSpPr>
        <p:spPr>
          <a:xfrm>
            <a:off x="309150" y="1030600"/>
            <a:ext cx="4163400" cy="114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It is not a regression model</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Logistic regression predicts the probability of occurrences of an event by fitting data to a logit function by using sigmoid function</a:t>
            </a:r>
            <a:endParaRPr sz="1200">
              <a:solidFill>
                <a:schemeClr val="dk2"/>
              </a:solidFill>
              <a:latin typeface="Montserrat"/>
              <a:ea typeface="Montserrat"/>
              <a:cs typeface="Montserrat"/>
              <a:sym typeface="Montserrat"/>
            </a:endParaRPr>
          </a:p>
        </p:txBody>
      </p:sp>
      <p:pic>
        <p:nvPicPr>
          <p:cNvPr id="373" name="Google Shape;373;p50"/>
          <p:cNvPicPr preferRelativeResize="0"/>
          <p:nvPr/>
        </p:nvPicPr>
        <p:blipFill rotWithShape="1">
          <a:blip r:embed="rId3">
            <a:alphaModFix/>
          </a:blip>
          <a:srcRect b="0" l="0" r="0" t="0"/>
          <a:stretch/>
        </p:blipFill>
        <p:spPr>
          <a:xfrm>
            <a:off x="2745128" y="2321716"/>
            <a:ext cx="3653743" cy="225970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Logistic </a:t>
            </a: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p:txBody>
      </p:sp>
      <p:sp>
        <p:nvSpPr>
          <p:cNvPr id="380" name="Google Shape;380;p5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81" name="Google Shape;381;p51"/>
          <p:cNvSpPr txBox="1"/>
          <p:nvPr/>
        </p:nvSpPr>
        <p:spPr>
          <a:xfrm>
            <a:off x="309150" y="1030600"/>
            <a:ext cx="4163400" cy="633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Why not use Linear Regression algorithm?</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Regression vs Classification</a:t>
            </a:r>
            <a:endParaRPr sz="1200">
              <a:solidFill>
                <a:schemeClr val="dk2"/>
              </a:solidFill>
              <a:latin typeface="Montserrat"/>
              <a:ea typeface="Montserrat"/>
              <a:cs typeface="Montserrat"/>
              <a:sym typeface="Montserrat"/>
            </a:endParaRPr>
          </a:p>
        </p:txBody>
      </p:sp>
      <p:pic>
        <p:nvPicPr>
          <p:cNvPr id="382" name="Google Shape;382;p51"/>
          <p:cNvPicPr preferRelativeResize="0"/>
          <p:nvPr/>
        </p:nvPicPr>
        <p:blipFill rotWithShape="1">
          <a:blip r:embed="rId3">
            <a:alphaModFix/>
          </a:blip>
          <a:srcRect b="0" l="0" r="0" t="0"/>
          <a:stretch/>
        </p:blipFill>
        <p:spPr>
          <a:xfrm>
            <a:off x="1412295" y="1984173"/>
            <a:ext cx="2490224" cy="2055768"/>
          </a:xfrm>
          <a:prstGeom prst="rect">
            <a:avLst/>
          </a:prstGeom>
          <a:noFill/>
          <a:ln>
            <a:noFill/>
          </a:ln>
        </p:spPr>
      </p:pic>
      <p:pic>
        <p:nvPicPr>
          <p:cNvPr id="383" name="Google Shape;383;p51"/>
          <p:cNvPicPr preferRelativeResize="0"/>
          <p:nvPr/>
        </p:nvPicPr>
        <p:blipFill rotWithShape="1">
          <a:blip r:embed="rId4">
            <a:alphaModFix/>
          </a:blip>
          <a:srcRect b="0" l="0" r="0" t="0"/>
          <a:stretch/>
        </p:blipFill>
        <p:spPr>
          <a:xfrm>
            <a:off x="4770388" y="2267805"/>
            <a:ext cx="2961316" cy="18338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Logistic </a:t>
            </a: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p:txBody>
      </p:sp>
      <p:sp>
        <p:nvSpPr>
          <p:cNvPr id="390" name="Google Shape;390;p5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391" name="Google Shape;391;p52"/>
          <p:cNvSpPr txBox="1"/>
          <p:nvPr/>
        </p:nvSpPr>
        <p:spPr>
          <a:xfrm>
            <a:off x="309150" y="1030600"/>
            <a:ext cx="4163400" cy="684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Apply sigmoid function to logistic regression.</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Think of it as probabilities!</a:t>
            </a:r>
            <a:endParaRPr sz="1200">
              <a:solidFill>
                <a:schemeClr val="dk2"/>
              </a:solidFill>
              <a:latin typeface="Montserrat"/>
              <a:ea typeface="Montserrat"/>
              <a:cs typeface="Montserrat"/>
              <a:sym typeface="Montserrat"/>
            </a:endParaRPr>
          </a:p>
        </p:txBody>
      </p:sp>
      <p:pic>
        <p:nvPicPr>
          <p:cNvPr id="392" name="Google Shape;392;p52"/>
          <p:cNvPicPr preferRelativeResize="0"/>
          <p:nvPr/>
        </p:nvPicPr>
        <p:blipFill rotWithShape="1">
          <a:blip r:embed="rId3">
            <a:alphaModFix/>
          </a:blip>
          <a:srcRect b="0" l="0" r="0" t="0"/>
          <a:stretch/>
        </p:blipFill>
        <p:spPr>
          <a:xfrm>
            <a:off x="4701156" y="1011956"/>
            <a:ext cx="3102769" cy="341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7"/>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Matrix Operation</a:t>
            </a:r>
            <a:endParaRPr b="1">
              <a:solidFill>
                <a:schemeClr val="dk1"/>
              </a:solidFill>
              <a:latin typeface="Montserrat"/>
              <a:ea typeface="Montserrat"/>
              <a:cs typeface="Montserrat"/>
              <a:sym typeface="Montserrat"/>
            </a:endParaRPr>
          </a:p>
        </p:txBody>
      </p:sp>
      <p:sp>
        <p:nvSpPr>
          <p:cNvPr id="84" name="Google Shape;84;p17"/>
          <p:cNvSpPr txBox="1"/>
          <p:nvPr/>
        </p:nvSpPr>
        <p:spPr>
          <a:xfrm>
            <a:off x="309150" y="1030600"/>
            <a:ext cx="8296500" cy="262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In 1985 Arthur Cayley presented the system of matrices called Theory of matrices. It was the latest way to solve the system of linear equation. It is undoubtedly the most powerful tool in mathematics. It is being used in various science as well as a business field like budgeting, cost estimation, sales projection, etc. Matrices are also used in </a:t>
            </a:r>
            <a:r>
              <a:rPr b="1" lang="en" sz="1200">
                <a:solidFill>
                  <a:srgbClr val="666666"/>
                </a:solidFill>
                <a:highlight>
                  <a:srgbClr val="FFFFFF"/>
                </a:highlight>
                <a:latin typeface="Montserrat"/>
                <a:ea typeface="Montserrat"/>
                <a:cs typeface="Montserrat"/>
                <a:sym typeface="Montserrat"/>
              </a:rPr>
              <a:t>machine learning</a:t>
            </a:r>
            <a:r>
              <a:rPr lang="en" sz="1200">
                <a:solidFill>
                  <a:srgbClr val="666666"/>
                </a:solidFill>
                <a:highlight>
                  <a:srgbClr val="FFFFFF"/>
                </a:highlight>
                <a:latin typeface="Montserrat"/>
                <a:ea typeface="Montserrat"/>
                <a:cs typeface="Montserrat"/>
                <a:sym typeface="Montserrat"/>
              </a:rPr>
              <a:t>.</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 matrix is a rectangular array of numbers or function. The numbers inside the matrix are called the elements or entries. The following are some examples of matrices with order/dimension (2x4):</a:t>
            </a:r>
            <a:endParaRPr sz="1200">
              <a:solidFill>
                <a:srgbClr val="666666"/>
              </a:solidFill>
              <a:highlight>
                <a:srgbClr val="FFFFFF"/>
              </a:highlight>
              <a:latin typeface="Montserrat"/>
              <a:ea typeface="Montserrat"/>
              <a:cs typeface="Montserrat"/>
              <a:sym typeface="Montserrat"/>
            </a:endParaRPr>
          </a:p>
        </p:txBody>
      </p:sp>
      <p:sp>
        <p:nvSpPr>
          <p:cNvPr id="85" name="Google Shape;85;p1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86" name="Google Shape;86;p17"/>
          <p:cNvPicPr preferRelativeResize="0"/>
          <p:nvPr/>
        </p:nvPicPr>
        <p:blipFill>
          <a:blip r:embed="rId3">
            <a:alphaModFix/>
          </a:blip>
          <a:stretch>
            <a:fillRect/>
          </a:stretch>
        </p:blipFill>
        <p:spPr>
          <a:xfrm>
            <a:off x="3067350" y="3368725"/>
            <a:ext cx="2780100" cy="113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Logistic </a:t>
            </a: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p:txBody>
      </p:sp>
      <p:sp>
        <p:nvSpPr>
          <p:cNvPr id="399" name="Google Shape;399;p5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00" name="Google Shape;400;p53"/>
          <p:cNvSpPr txBox="1"/>
          <p:nvPr/>
        </p:nvSpPr>
        <p:spPr>
          <a:xfrm>
            <a:off x="309150" y="1030600"/>
            <a:ext cx="41634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Logistic regression seen from probabilities point of view.</a:t>
            </a:r>
            <a:endParaRPr sz="1200">
              <a:solidFill>
                <a:schemeClr val="dk2"/>
              </a:solidFill>
              <a:latin typeface="Montserrat"/>
              <a:ea typeface="Montserrat"/>
              <a:cs typeface="Montserrat"/>
              <a:sym typeface="Montserrat"/>
            </a:endParaRPr>
          </a:p>
        </p:txBody>
      </p:sp>
      <p:pic>
        <p:nvPicPr>
          <p:cNvPr id="401" name="Google Shape;401;p53"/>
          <p:cNvPicPr preferRelativeResize="0"/>
          <p:nvPr/>
        </p:nvPicPr>
        <p:blipFill rotWithShape="1">
          <a:blip r:embed="rId3">
            <a:alphaModFix/>
          </a:blip>
          <a:srcRect b="0" l="0" r="0" t="0"/>
          <a:stretch/>
        </p:blipFill>
        <p:spPr>
          <a:xfrm>
            <a:off x="2347416" y="2000356"/>
            <a:ext cx="4449166" cy="25088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Logistic </a:t>
            </a:r>
            <a:r>
              <a:rPr b="1" lang="en">
                <a:solidFill>
                  <a:schemeClr val="dk1"/>
                </a:solidFill>
                <a:latin typeface="Montserrat"/>
                <a:ea typeface="Montserrat"/>
                <a:cs typeface="Montserrat"/>
                <a:sym typeface="Montserrat"/>
              </a:rPr>
              <a:t>Regression</a:t>
            </a:r>
            <a:endParaRPr b="1">
              <a:solidFill>
                <a:schemeClr val="dk1"/>
              </a:solidFill>
              <a:latin typeface="Montserrat"/>
              <a:ea typeface="Montserrat"/>
              <a:cs typeface="Montserrat"/>
              <a:sym typeface="Montserrat"/>
            </a:endParaRPr>
          </a:p>
        </p:txBody>
      </p:sp>
      <p:sp>
        <p:nvSpPr>
          <p:cNvPr id="408" name="Google Shape;408;p5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09" name="Google Shape;409;p54"/>
          <p:cNvSpPr txBox="1"/>
          <p:nvPr/>
        </p:nvSpPr>
        <p:spPr>
          <a:xfrm>
            <a:off x="309150" y="1030600"/>
            <a:ext cx="4163400" cy="1541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Threshold determine whether one data is considered as one class or the other</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This is the fundamental concept of Deep Learning</a:t>
            </a:r>
            <a:endParaRPr sz="1200">
              <a:solidFill>
                <a:schemeClr val="dk2"/>
              </a:solidFill>
              <a:latin typeface="Montserrat"/>
              <a:ea typeface="Montserrat"/>
              <a:cs typeface="Montserrat"/>
              <a:sym typeface="Montserrat"/>
            </a:endParaRPr>
          </a:p>
        </p:txBody>
      </p:sp>
      <p:pic>
        <p:nvPicPr>
          <p:cNvPr id="410" name="Google Shape;410;p54"/>
          <p:cNvPicPr preferRelativeResize="0"/>
          <p:nvPr/>
        </p:nvPicPr>
        <p:blipFill rotWithShape="1">
          <a:blip r:embed="rId3">
            <a:alphaModFix/>
          </a:blip>
          <a:srcRect b="0" l="0" r="0" t="0"/>
          <a:stretch/>
        </p:blipFill>
        <p:spPr>
          <a:xfrm>
            <a:off x="2962977" y="2251815"/>
            <a:ext cx="4618236" cy="2161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17" name="Google Shape;417;p5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18" name="Google Shape;418;p55"/>
          <p:cNvSpPr txBox="1"/>
          <p:nvPr/>
        </p:nvSpPr>
        <p:spPr>
          <a:xfrm>
            <a:off x="309150" y="1030600"/>
            <a:ext cx="4163400" cy="3748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highlight>
                  <a:schemeClr val="lt1"/>
                </a:highlight>
                <a:latin typeface="Montserrat"/>
                <a:ea typeface="Montserrat"/>
                <a:cs typeface="Montserrat"/>
                <a:sym typeface="Montserrat"/>
              </a:rPr>
              <a:t>The general method of random decision forest was first proposed by Ho in 1995, Tin Kam Ho</a:t>
            </a:r>
            <a:endParaRPr sz="1200">
              <a:solidFill>
                <a:schemeClr val="dk2"/>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highlight>
                  <a:schemeClr val="lt1"/>
                </a:highlight>
                <a:latin typeface="Montserrat"/>
                <a:ea typeface="Montserrat"/>
                <a:cs typeface="Montserrat"/>
                <a:sym typeface="Montserrat"/>
              </a:rPr>
              <a:t>It is an ensemble method, meaning that a random forest model is made up of a large number of small decision trees, called estimators, which each produce their own predictions</a:t>
            </a:r>
            <a:endParaRPr sz="1200">
              <a:solidFill>
                <a:schemeClr val="dk2"/>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highlight>
                  <a:schemeClr val="lt1"/>
                </a:highlight>
                <a:latin typeface="Montserrat"/>
                <a:ea typeface="Montserrat"/>
                <a:cs typeface="Montserrat"/>
                <a:sym typeface="Montserrat"/>
              </a:rPr>
              <a:t>The random forest model combines the predictions of the estimators to produce a more accurate prediction</a:t>
            </a:r>
            <a:endParaRPr sz="1200">
              <a:solidFill>
                <a:schemeClr val="dk2"/>
              </a:solidFill>
              <a:latin typeface="Montserrat"/>
              <a:ea typeface="Montserrat"/>
              <a:cs typeface="Montserrat"/>
              <a:sym typeface="Montserrat"/>
            </a:endParaRPr>
          </a:p>
        </p:txBody>
      </p:sp>
      <p:pic>
        <p:nvPicPr>
          <p:cNvPr id="419" name="Google Shape;419;p55"/>
          <p:cNvPicPr preferRelativeResize="0"/>
          <p:nvPr/>
        </p:nvPicPr>
        <p:blipFill rotWithShape="1">
          <a:blip r:embed="rId3">
            <a:alphaModFix/>
          </a:blip>
          <a:srcRect b="0" l="0" r="0" t="0"/>
          <a:stretch/>
        </p:blipFill>
        <p:spPr>
          <a:xfrm>
            <a:off x="4644326" y="1028287"/>
            <a:ext cx="4115876" cy="3086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26" name="Google Shape;426;p5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27" name="Google Shape;427;p56"/>
          <p:cNvSpPr txBox="1"/>
          <p:nvPr/>
        </p:nvSpPr>
        <p:spPr>
          <a:xfrm>
            <a:off x="309150" y="1030600"/>
            <a:ext cx="4163400" cy="3318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Decision Tree is the key concept of Random Forest</a:t>
            </a:r>
            <a:endParaRPr sz="1200">
              <a:solidFill>
                <a:schemeClr val="dk2"/>
              </a:solidFill>
              <a:latin typeface="Montserrat"/>
              <a:ea typeface="Montserrat"/>
              <a:cs typeface="Montserrat"/>
              <a:sym typeface="Montserrat"/>
            </a:endParaRPr>
          </a:p>
          <a:p>
            <a:pPr indent="0" lvl="0" marL="91440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Consider this example: What are the factors which decide if we are going to play golf?</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Outlook? (Sunny, Overcast, Rainy)</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Temperature? (Hot, Mild, Cool)</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Humidity? (High, Normal)</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Windy? (False, True)</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Label: Play Golf? (Yes / No)</a:t>
            </a:r>
            <a:endParaRPr sz="1200">
              <a:solidFill>
                <a:schemeClr val="dk2"/>
              </a:solidFill>
              <a:highlight>
                <a:schemeClr val="lt1"/>
              </a:highlight>
              <a:latin typeface="Montserrat"/>
              <a:ea typeface="Montserrat"/>
              <a:cs typeface="Montserrat"/>
              <a:sym typeface="Montserrat"/>
            </a:endParaRPr>
          </a:p>
        </p:txBody>
      </p:sp>
      <p:pic>
        <p:nvPicPr>
          <p:cNvPr id="428" name="Google Shape;428;p56"/>
          <p:cNvPicPr preferRelativeResize="0"/>
          <p:nvPr/>
        </p:nvPicPr>
        <p:blipFill rotWithShape="1">
          <a:blip r:embed="rId3">
            <a:alphaModFix/>
          </a:blip>
          <a:srcRect b="0" l="0" r="0" t="0"/>
          <a:stretch/>
        </p:blipFill>
        <p:spPr>
          <a:xfrm>
            <a:off x="4943865" y="1193674"/>
            <a:ext cx="3413587" cy="2837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35" name="Google Shape;435;p5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436" name="Google Shape;436;p57"/>
          <p:cNvPicPr preferRelativeResize="0"/>
          <p:nvPr/>
        </p:nvPicPr>
        <p:blipFill rotWithShape="1">
          <a:blip r:embed="rId3">
            <a:alphaModFix/>
          </a:blip>
          <a:srcRect b="12589" l="25223" r="43175" t="24083"/>
          <a:stretch/>
        </p:blipFill>
        <p:spPr>
          <a:xfrm>
            <a:off x="5121424" y="1041050"/>
            <a:ext cx="3098126" cy="3492399"/>
          </a:xfrm>
          <a:prstGeom prst="rect">
            <a:avLst/>
          </a:prstGeom>
          <a:noFill/>
          <a:ln>
            <a:noFill/>
          </a:ln>
        </p:spPr>
      </p:pic>
      <p:sp>
        <p:nvSpPr>
          <p:cNvPr id="437" name="Google Shape;437;p57"/>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200">
                <a:solidFill>
                  <a:schemeClr val="dk2"/>
                </a:solidFill>
                <a:latin typeface="Montserrat"/>
                <a:ea typeface="Montserrat"/>
                <a:cs typeface="Montserrat"/>
                <a:sym typeface="Montserrat"/>
              </a:rPr>
              <a:t>Predictors: </a:t>
            </a:r>
            <a:r>
              <a:rPr lang="en" sz="1200">
                <a:solidFill>
                  <a:schemeClr val="dk2"/>
                </a:solidFill>
                <a:latin typeface="Montserrat"/>
                <a:ea typeface="Montserrat"/>
                <a:cs typeface="Montserrat"/>
                <a:sym typeface="Montserrat"/>
              </a:rPr>
              <a:t>Outlook</a:t>
            </a:r>
            <a:r>
              <a:rPr lang="en" sz="1200">
                <a:solidFill>
                  <a:schemeClr val="dk2"/>
                </a:solidFill>
                <a:latin typeface="Montserrat"/>
                <a:ea typeface="Montserrat"/>
                <a:cs typeface="Montserrat"/>
                <a:sym typeface="Montserrat"/>
              </a:rPr>
              <a:t>, Temp, Humidity, Windy, Play Golf</a:t>
            </a:r>
            <a:endParaRPr sz="1200">
              <a:solidFill>
                <a:schemeClr val="dk2"/>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sz="1200">
                <a:solidFill>
                  <a:schemeClr val="dk2"/>
                </a:solidFill>
                <a:latin typeface="Montserrat"/>
                <a:ea typeface="Montserrat"/>
                <a:cs typeface="Montserrat"/>
                <a:sym typeface="Montserrat"/>
              </a:rPr>
              <a:t>Target: Play Golf</a:t>
            </a:r>
            <a:endParaRPr sz="1200">
              <a:solidFill>
                <a:schemeClr val="dk2"/>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44" name="Google Shape;444;p5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45" name="Google Shape;445;p58"/>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2"/>
                </a:solidFill>
                <a:highlight>
                  <a:schemeClr val="lt1"/>
                </a:highlight>
                <a:latin typeface="Montserrat"/>
                <a:ea typeface="Montserrat"/>
                <a:cs typeface="Montserrat"/>
                <a:sym typeface="Montserrat"/>
              </a:rPr>
              <a:t>We are going to use some points deducted from </a:t>
            </a:r>
            <a:r>
              <a:rPr b="1" lang="en" sz="1200">
                <a:solidFill>
                  <a:schemeClr val="dk2"/>
                </a:solidFill>
                <a:highlight>
                  <a:schemeClr val="lt1"/>
                </a:highlight>
                <a:uFill>
                  <a:noFill/>
                </a:uFill>
                <a:latin typeface="Montserrat"/>
                <a:ea typeface="Montserrat"/>
                <a:cs typeface="Montserrat"/>
                <a:sym typeface="Montserrat"/>
                <a:hlinkClick r:id="rId3">
                  <a:extLst>
                    <a:ext uri="{A12FA001-AC4F-418D-AE19-62706E023703}">
                      <ahyp:hlinkClr val="tx"/>
                    </a:ext>
                  </a:extLst>
                </a:hlinkClick>
              </a:rPr>
              <a:t>information theory</a:t>
            </a:r>
            <a:r>
              <a:rPr lang="en" sz="1200">
                <a:solidFill>
                  <a:schemeClr val="dk2"/>
                </a:solidFill>
                <a:highlight>
                  <a:schemeClr val="lt1"/>
                </a:highlight>
                <a:latin typeface="Montserrat"/>
                <a:ea typeface="Montserrat"/>
                <a:cs typeface="Montserrat"/>
                <a:sym typeface="Montserrat"/>
              </a:rPr>
              <a:t>.</a:t>
            </a:r>
            <a:endParaRPr sz="1200">
              <a:solidFill>
                <a:schemeClr val="dk2"/>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800"/>
              <a:buFont typeface="Arial"/>
              <a:buNone/>
            </a:pPr>
            <a:r>
              <a:rPr lang="en" sz="1200">
                <a:solidFill>
                  <a:schemeClr val="dk2"/>
                </a:solidFill>
                <a:highlight>
                  <a:schemeClr val="lt1"/>
                </a:highlight>
                <a:latin typeface="Montserrat"/>
                <a:ea typeface="Montserrat"/>
                <a:cs typeface="Montserrat"/>
                <a:sym typeface="Montserrat"/>
              </a:rPr>
              <a:t>To measure the randomness or uncertainty of a variable X (feature) is defined by </a:t>
            </a:r>
            <a:r>
              <a:rPr b="1" lang="en" sz="1200">
                <a:solidFill>
                  <a:schemeClr val="dk2"/>
                </a:solidFill>
                <a:highlight>
                  <a:schemeClr val="lt1"/>
                </a:highlight>
                <a:latin typeface="Montserrat"/>
                <a:ea typeface="Montserrat"/>
                <a:cs typeface="Montserrat"/>
                <a:sym typeface="Montserrat"/>
              </a:rPr>
              <a:t>Entropy</a:t>
            </a:r>
            <a:r>
              <a:rPr lang="en" sz="1200">
                <a:solidFill>
                  <a:schemeClr val="dk2"/>
                </a:solidFill>
                <a:highlight>
                  <a:schemeClr val="lt1"/>
                </a:highlight>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800"/>
              <a:buFont typeface="Arial"/>
              <a:buNone/>
            </a:pPr>
            <a:r>
              <a:t/>
            </a:r>
            <a:endParaRPr b="1"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800"/>
              <a:buFont typeface="Arial"/>
              <a:buNone/>
            </a:pPr>
            <a:r>
              <a:rPr b="1" lang="en" sz="1200">
                <a:solidFill>
                  <a:schemeClr val="dk2"/>
                </a:solidFill>
                <a:latin typeface="Montserrat"/>
                <a:ea typeface="Montserrat"/>
                <a:cs typeface="Montserrat"/>
                <a:sym typeface="Montserrat"/>
              </a:rPr>
              <a:t>Find the entropy of the target feature:</a:t>
            </a:r>
            <a:endParaRPr b="1"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If all examples are positive or all are negative then entropy = 0</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If all examples are equally divided then entropy = 1</a:t>
            </a:r>
            <a:endParaRPr sz="1200">
              <a:solidFill>
                <a:schemeClr val="dk2"/>
              </a:solidFill>
              <a:latin typeface="Montserrat"/>
              <a:ea typeface="Montserrat"/>
              <a:cs typeface="Montserrat"/>
              <a:sym typeface="Montserrat"/>
            </a:endParaRPr>
          </a:p>
        </p:txBody>
      </p:sp>
      <p:pic>
        <p:nvPicPr>
          <p:cNvPr id="446" name="Google Shape;446;p58"/>
          <p:cNvPicPr preferRelativeResize="0"/>
          <p:nvPr/>
        </p:nvPicPr>
        <p:blipFill rotWithShape="1">
          <a:blip r:embed="rId4">
            <a:alphaModFix/>
          </a:blip>
          <a:srcRect b="0" l="0" r="0" t="0"/>
          <a:stretch/>
        </p:blipFill>
        <p:spPr>
          <a:xfrm>
            <a:off x="4822338" y="3027950"/>
            <a:ext cx="3804875" cy="1412375"/>
          </a:xfrm>
          <a:prstGeom prst="rect">
            <a:avLst/>
          </a:prstGeom>
          <a:noFill/>
          <a:ln>
            <a:noFill/>
          </a:ln>
        </p:spPr>
      </p:pic>
      <p:pic>
        <p:nvPicPr>
          <p:cNvPr id="447" name="Google Shape;447;p58"/>
          <p:cNvPicPr preferRelativeResize="0"/>
          <p:nvPr/>
        </p:nvPicPr>
        <p:blipFill rotWithShape="1">
          <a:blip r:embed="rId5">
            <a:alphaModFix/>
          </a:blip>
          <a:srcRect b="0" l="0" r="0" t="0"/>
          <a:stretch/>
        </p:blipFill>
        <p:spPr>
          <a:xfrm>
            <a:off x="5247775" y="614300"/>
            <a:ext cx="2954000" cy="2066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54" name="Google Shape;454;p5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55" name="Google Shape;455;p59"/>
          <p:cNvSpPr txBox="1"/>
          <p:nvPr/>
        </p:nvSpPr>
        <p:spPr>
          <a:xfrm>
            <a:off x="309150" y="1030600"/>
            <a:ext cx="41634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Find the entropy of each feature towards the target.</a:t>
            </a:r>
            <a:endParaRPr sz="1200">
              <a:solidFill>
                <a:schemeClr val="dk2"/>
              </a:solidFill>
              <a:highlight>
                <a:schemeClr val="lt1"/>
              </a:highlight>
              <a:latin typeface="Montserrat"/>
              <a:ea typeface="Montserrat"/>
              <a:cs typeface="Montserrat"/>
              <a:sym typeface="Montserrat"/>
            </a:endParaRPr>
          </a:p>
        </p:txBody>
      </p:sp>
      <p:pic>
        <p:nvPicPr>
          <p:cNvPr id="456" name="Google Shape;456;p59"/>
          <p:cNvPicPr preferRelativeResize="0"/>
          <p:nvPr/>
        </p:nvPicPr>
        <p:blipFill rotWithShape="1">
          <a:blip r:embed="rId3">
            <a:alphaModFix/>
          </a:blip>
          <a:srcRect b="0" l="0" r="0" t="0"/>
          <a:stretch/>
        </p:blipFill>
        <p:spPr>
          <a:xfrm>
            <a:off x="2075198" y="1783927"/>
            <a:ext cx="4981174" cy="2507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63" name="Google Shape;463;p6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64" name="Google Shape;464;p60"/>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Find the information gain of each feature used to predict the target.</a:t>
            </a:r>
            <a:endParaRPr sz="1200">
              <a:solidFill>
                <a:schemeClr val="dk2"/>
              </a:solidFill>
              <a:latin typeface="Montserrat"/>
              <a:ea typeface="Montserrat"/>
              <a:cs typeface="Montserrat"/>
              <a:sym typeface="Montserrat"/>
            </a:endParaRPr>
          </a:p>
          <a:p>
            <a:pPr indent="0" lvl="0" marL="137160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Char char="●"/>
            </a:pPr>
            <a:r>
              <a:rPr b="1" lang="en" sz="1200">
                <a:solidFill>
                  <a:schemeClr val="dk2"/>
                </a:solidFill>
                <a:latin typeface="Montserrat"/>
                <a:ea typeface="Montserrat"/>
                <a:cs typeface="Montserrat"/>
                <a:sym typeface="Montserrat"/>
              </a:rPr>
              <a:t>Information gain</a:t>
            </a:r>
            <a:r>
              <a:rPr lang="en" sz="1200">
                <a:solidFill>
                  <a:schemeClr val="dk2"/>
                </a:solidFill>
                <a:latin typeface="Montserrat"/>
                <a:ea typeface="Montserrat"/>
                <a:cs typeface="Montserrat"/>
                <a:sym typeface="Montserrat"/>
              </a:rPr>
              <a:t>: Decrease of entropy after the dataset is split on an attribute</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Creating decision tree classification is about finding attribute that return the highest Information Gain</a:t>
            </a:r>
            <a:endParaRPr sz="1200">
              <a:solidFill>
                <a:schemeClr val="dk2"/>
              </a:solidFill>
              <a:latin typeface="Montserrat"/>
              <a:ea typeface="Montserrat"/>
              <a:cs typeface="Montserrat"/>
              <a:sym typeface="Montserrat"/>
            </a:endParaRPr>
          </a:p>
        </p:txBody>
      </p:sp>
      <p:pic>
        <p:nvPicPr>
          <p:cNvPr id="465" name="Google Shape;465;p60"/>
          <p:cNvPicPr preferRelativeResize="0"/>
          <p:nvPr/>
        </p:nvPicPr>
        <p:blipFill rotWithShape="1">
          <a:blip r:embed="rId3">
            <a:alphaModFix/>
          </a:blip>
          <a:srcRect b="0" l="0" r="0" t="0"/>
          <a:stretch/>
        </p:blipFill>
        <p:spPr>
          <a:xfrm>
            <a:off x="3583410" y="3608845"/>
            <a:ext cx="5257800" cy="838200"/>
          </a:xfrm>
          <a:prstGeom prst="rect">
            <a:avLst/>
          </a:prstGeom>
          <a:noFill/>
          <a:ln>
            <a:noFill/>
          </a:ln>
        </p:spPr>
      </p:pic>
      <p:pic>
        <p:nvPicPr>
          <p:cNvPr id="466" name="Google Shape;466;p60"/>
          <p:cNvPicPr preferRelativeResize="0"/>
          <p:nvPr/>
        </p:nvPicPr>
        <p:blipFill rotWithShape="1">
          <a:blip r:embed="rId4">
            <a:alphaModFix/>
          </a:blip>
          <a:srcRect b="0" l="0" r="0" t="0"/>
          <a:stretch/>
        </p:blipFill>
        <p:spPr>
          <a:xfrm>
            <a:off x="4571335" y="3093170"/>
            <a:ext cx="3281953" cy="269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73" name="Google Shape;473;p6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74" name="Google Shape;474;p61"/>
          <p:cNvSpPr txBox="1"/>
          <p:nvPr/>
        </p:nvSpPr>
        <p:spPr>
          <a:xfrm>
            <a:off x="309150" y="1030600"/>
            <a:ext cx="4163400" cy="80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Select feature with the highest Information Gain as the root node.</a:t>
            </a:r>
            <a:endParaRPr sz="1200">
              <a:solidFill>
                <a:schemeClr val="dk2"/>
              </a:solidFill>
              <a:latin typeface="Montserrat"/>
              <a:ea typeface="Montserrat"/>
              <a:cs typeface="Montserrat"/>
              <a:sym typeface="Montserrat"/>
            </a:endParaRPr>
          </a:p>
        </p:txBody>
      </p:sp>
      <p:pic>
        <p:nvPicPr>
          <p:cNvPr id="475" name="Google Shape;475;p61"/>
          <p:cNvPicPr preferRelativeResize="0"/>
          <p:nvPr/>
        </p:nvPicPr>
        <p:blipFill rotWithShape="1">
          <a:blip r:embed="rId3">
            <a:alphaModFix/>
          </a:blip>
          <a:srcRect b="0" l="0" r="0" t="0"/>
          <a:stretch/>
        </p:blipFill>
        <p:spPr>
          <a:xfrm>
            <a:off x="4559251" y="1939100"/>
            <a:ext cx="3741599" cy="2416375"/>
          </a:xfrm>
          <a:prstGeom prst="rect">
            <a:avLst/>
          </a:prstGeom>
          <a:noFill/>
          <a:ln>
            <a:noFill/>
          </a:ln>
        </p:spPr>
      </p:pic>
      <p:pic>
        <p:nvPicPr>
          <p:cNvPr id="476" name="Google Shape;476;p61"/>
          <p:cNvPicPr preferRelativeResize="0"/>
          <p:nvPr/>
        </p:nvPicPr>
        <p:blipFill rotWithShape="1">
          <a:blip r:embed="rId4">
            <a:alphaModFix/>
          </a:blip>
          <a:srcRect b="0" l="0" r="0" t="0"/>
          <a:stretch/>
        </p:blipFill>
        <p:spPr>
          <a:xfrm>
            <a:off x="1711600" y="3015683"/>
            <a:ext cx="2521263" cy="13397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83" name="Google Shape;483;p6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84" name="Google Shape;484;p62"/>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Select feature with the highest Information Gain as the root node.</a:t>
            </a:r>
            <a:endParaRPr sz="1200">
              <a:solidFill>
                <a:schemeClr val="dk2"/>
              </a:solidFill>
              <a:latin typeface="Montserrat"/>
              <a:ea typeface="Montserrat"/>
              <a:cs typeface="Montserrat"/>
              <a:sym typeface="Montserrat"/>
            </a:endParaRPr>
          </a:p>
        </p:txBody>
      </p:sp>
      <p:pic>
        <p:nvPicPr>
          <p:cNvPr id="485" name="Google Shape;485;p62"/>
          <p:cNvPicPr preferRelativeResize="0"/>
          <p:nvPr/>
        </p:nvPicPr>
        <p:blipFill rotWithShape="1">
          <a:blip r:embed="rId3">
            <a:alphaModFix/>
          </a:blip>
          <a:srcRect b="0" l="0" r="0" t="0"/>
          <a:stretch/>
        </p:blipFill>
        <p:spPr>
          <a:xfrm>
            <a:off x="2542675" y="1488275"/>
            <a:ext cx="6062975" cy="302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8"/>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Matrix Operation (Addition &amp; Subtraction)</a:t>
            </a:r>
            <a:endParaRPr b="1">
              <a:solidFill>
                <a:schemeClr val="dk1"/>
              </a:solidFill>
              <a:latin typeface="Montserrat"/>
              <a:ea typeface="Montserrat"/>
              <a:cs typeface="Montserrat"/>
              <a:sym typeface="Montserrat"/>
            </a:endParaRPr>
          </a:p>
        </p:txBody>
      </p:sp>
      <p:sp>
        <p:nvSpPr>
          <p:cNvPr id="92" name="Google Shape;92;p18"/>
          <p:cNvSpPr txBox="1"/>
          <p:nvPr/>
        </p:nvSpPr>
        <p:spPr>
          <a:xfrm>
            <a:off x="309150" y="1030600"/>
            <a:ext cx="8296500" cy="213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Addition between two matrices is feasible if and only if they have the same order or the dimensions that is they must have the same number of rows and columns. Addition if the matrix is feasible by adding the element of another matrix if they have the same order.</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Suppose Angga has two shops at places A and B. Each shop sells shoes for men and women in three different price categories, and I want to know the total sales of shoes in each price categories. So, this can be represented in the matrix form. Same applies to subtraction.</a:t>
            </a:r>
            <a:endParaRPr sz="1200">
              <a:solidFill>
                <a:srgbClr val="666666"/>
              </a:solidFill>
              <a:highlight>
                <a:srgbClr val="FFFFFF"/>
              </a:highlight>
              <a:latin typeface="Montserrat"/>
              <a:ea typeface="Montserrat"/>
              <a:cs typeface="Montserrat"/>
              <a:sym typeface="Montserrat"/>
            </a:endParaRPr>
          </a:p>
        </p:txBody>
      </p:sp>
      <p:sp>
        <p:nvSpPr>
          <p:cNvPr id="93" name="Google Shape;93;p1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492" name="Google Shape;492;p6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493" name="Google Shape;493;p63"/>
          <p:cNvSpPr txBox="1"/>
          <p:nvPr/>
        </p:nvSpPr>
        <p:spPr>
          <a:xfrm>
            <a:off x="309150" y="1030600"/>
            <a:ext cx="4163400" cy="15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If all examples are positive (yes) or all are negative (no) then entropy will be zero, in this case it is overcast.</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2"/>
                </a:solidFill>
                <a:latin typeface="Montserrat"/>
                <a:ea typeface="Montserrat"/>
                <a:cs typeface="Montserrat"/>
                <a:sym typeface="Montserrat"/>
              </a:rPr>
              <a:t>Branch with entropy is 0 will be a terminal node (leaf).</a:t>
            </a:r>
            <a:endParaRPr sz="1200">
              <a:solidFill>
                <a:schemeClr val="dk2"/>
              </a:solidFill>
              <a:latin typeface="Montserrat"/>
              <a:ea typeface="Montserrat"/>
              <a:cs typeface="Montserrat"/>
              <a:sym typeface="Montserrat"/>
            </a:endParaRPr>
          </a:p>
        </p:txBody>
      </p:sp>
      <p:pic>
        <p:nvPicPr>
          <p:cNvPr id="494" name="Google Shape;494;p63"/>
          <p:cNvPicPr preferRelativeResize="0"/>
          <p:nvPr/>
        </p:nvPicPr>
        <p:blipFill rotWithShape="1">
          <a:blip r:embed="rId3">
            <a:alphaModFix/>
          </a:blip>
          <a:srcRect b="0" l="0" r="0" t="0"/>
          <a:stretch/>
        </p:blipFill>
        <p:spPr>
          <a:xfrm>
            <a:off x="1693000" y="2944948"/>
            <a:ext cx="2844442" cy="956923"/>
          </a:xfrm>
          <a:prstGeom prst="rect">
            <a:avLst/>
          </a:prstGeom>
          <a:noFill/>
          <a:ln>
            <a:noFill/>
          </a:ln>
        </p:spPr>
      </p:pic>
      <p:pic>
        <p:nvPicPr>
          <p:cNvPr id="495" name="Google Shape;495;p63"/>
          <p:cNvPicPr preferRelativeResize="0"/>
          <p:nvPr/>
        </p:nvPicPr>
        <p:blipFill rotWithShape="1">
          <a:blip r:embed="rId4">
            <a:alphaModFix/>
          </a:blip>
          <a:srcRect b="0" l="0" r="0" t="0"/>
          <a:stretch/>
        </p:blipFill>
        <p:spPr>
          <a:xfrm>
            <a:off x="4952595" y="2235852"/>
            <a:ext cx="3424454" cy="2256625"/>
          </a:xfrm>
          <a:prstGeom prst="rect">
            <a:avLst/>
          </a:prstGeom>
          <a:noFill/>
          <a:ln>
            <a:noFill/>
          </a:ln>
        </p:spPr>
      </p:pic>
      <p:sp>
        <p:nvSpPr>
          <p:cNvPr id="496" name="Google Shape;496;p63"/>
          <p:cNvSpPr/>
          <p:nvPr/>
        </p:nvSpPr>
        <p:spPr>
          <a:xfrm flipH="1" rot="10800000">
            <a:off x="4009138" y="3935186"/>
            <a:ext cx="666900" cy="290700"/>
          </a:xfrm>
          <a:prstGeom prst="bentArrow">
            <a:avLst>
              <a:gd fmla="val 25000" name="adj1"/>
              <a:gd fmla="val 16198" name="adj2"/>
              <a:gd fmla="val 25000" name="adj3"/>
              <a:gd fmla="val 43750" name="adj4"/>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4"/>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03" name="Google Shape;503;p6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04" name="Google Shape;504;p64"/>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Branch with entropy more than 0 needs further splitting.</a:t>
            </a:r>
            <a:endParaRPr sz="1200">
              <a:solidFill>
                <a:schemeClr val="dk2"/>
              </a:solidFill>
              <a:highlight>
                <a:schemeClr val="lt1"/>
              </a:highlight>
              <a:latin typeface="Montserrat"/>
              <a:ea typeface="Montserrat"/>
              <a:cs typeface="Montserrat"/>
              <a:sym typeface="Montserrat"/>
            </a:endParaRPr>
          </a:p>
        </p:txBody>
      </p:sp>
      <p:pic>
        <p:nvPicPr>
          <p:cNvPr id="505" name="Google Shape;505;p64"/>
          <p:cNvPicPr preferRelativeResize="0"/>
          <p:nvPr/>
        </p:nvPicPr>
        <p:blipFill rotWithShape="1">
          <a:blip r:embed="rId3">
            <a:alphaModFix/>
          </a:blip>
          <a:srcRect b="0" l="0" r="0" t="0"/>
          <a:stretch/>
        </p:blipFill>
        <p:spPr>
          <a:xfrm>
            <a:off x="5917620" y="1834825"/>
            <a:ext cx="2788280" cy="2674325"/>
          </a:xfrm>
          <a:prstGeom prst="rect">
            <a:avLst/>
          </a:prstGeom>
          <a:noFill/>
          <a:ln>
            <a:noFill/>
          </a:ln>
        </p:spPr>
      </p:pic>
      <p:pic>
        <p:nvPicPr>
          <p:cNvPr id="506" name="Google Shape;506;p64"/>
          <p:cNvPicPr preferRelativeResize="0"/>
          <p:nvPr/>
        </p:nvPicPr>
        <p:blipFill rotWithShape="1">
          <a:blip r:embed="rId4">
            <a:alphaModFix/>
          </a:blip>
          <a:srcRect b="0" l="0" r="0" t="0"/>
          <a:stretch/>
        </p:blipFill>
        <p:spPr>
          <a:xfrm>
            <a:off x="2715125" y="2812788"/>
            <a:ext cx="2633617" cy="10659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13" name="Google Shape;513;p6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14" name="Google Shape;514;p65"/>
          <p:cNvSpPr txBox="1"/>
          <p:nvPr/>
        </p:nvSpPr>
        <p:spPr>
          <a:xfrm>
            <a:off x="309150" y="1030600"/>
            <a:ext cx="4163400" cy="283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Decision tree algorithm is run recursively on the non-leaf branches, until all data is classified.</a:t>
            </a:r>
            <a:endParaRPr sz="1200">
              <a:solidFill>
                <a:schemeClr val="dk2"/>
              </a:solidFill>
              <a:latin typeface="Montserrat"/>
              <a:ea typeface="Montserrat"/>
              <a:cs typeface="Montserrat"/>
              <a:sym typeface="Montserrat"/>
            </a:endParaRPr>
          </a:p>
        </p:txBody>
      </p:sp>
      <p:pic>
        <p:nvPicPr>
          <p:cNvPr id="515" name="Google Shape;515;p65"/>
          <p:cNvPicPr preferRelativeResize="0"/>
          <p:nvPr/>
        </p:nvPicPr>
        <p:blipFill rotWithShape="1">
          <a:blip r:embed="rId3">
            <a:alphaModFix/>
          </a:blip>
          <a:srcRect b="0" l="0" r="0" t="0"/>
          <a:stretch/>
        </p:blipFill>
        <p:spPr>
          <a:xfrm>
            <a:off x="4896594" y="1460150"/>
            <a:ext cx="3709055" cy="291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22" name="Google Shape;522;p66"/>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23" name="Google Shape;523;p66"/>
          <p:cNvSpPr txBox="1"/>
          <p:nvPr/>
        </p:nvSpPr>
        <p:spPr>
          <a:xfrm>
            <a:off x="309150" y="1030600"/>
            <a:ext cx="5113200" cy="112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While using information Gain as a criterion, we assume target attributes to be categorical, and for gini index, target attributes are assumed to be continuous.</a:t>
            </a:r>
            <a:endParaRPr sz="1200">
              <a:solidFill>
                <a:schemeClr val="dk2"/>
              </a:solidFill>
              <a:latin typeface="Montserrat"/>
              <a:ea typeface="Montserrat"/>
              <a:cs typeface="Montserrat"/>
              <a:sym typeface="Montserrat"/>
            </a:endParaRPr>
          </a:p>
        </p:txBody>
      </p:sp>
      <p:pic>
        <p:nvPicPr>
          <p:cNvPr id="524" name="Google Shape;524;p66"/>
          <p:cNvPicPr preferRelativeResize="0"/>
          <p:nvPr/>
        </p:nvPicPr>
        <p:blipFill rotWithShape="1">
          <a:blip r:embed="rId3">
            <a:alphaModFix/>
          </a:blip>
          <a:srcRect b="0" l="0" r="0" t="0"/>
          <a:stretch/>
        </p:blipFill>
        <p:spPr>
          <a:xfrm>
            <a:off x="988599" y="2235875"/>
            <a:ext cx="3875425" cy="2564625"/>
          </a:xfrm>
          <a:prstGeom prst="rect">
            <a:avLst/>
          </a:prstGeom>
          <a:noFill/>
          <a:ln>
            <a:noFill/>
          </a:ln>
        </p:spPr>
      </p:pic>
      <p:pic>
        <p:nvPicPr>
          <p:cNvPr id="525" name="Google Shape;525;p66"/>
          <p:cNvPicPr preferRelativeResize="0"/>
          <p:nvPr/>
        </p:nvPicPr>
        <p:blipFill rotWithShape="1">
          <a:blip r:embed="rId4">
            <a:alphaModFix/>
          </a:blip>
          <a:srcRect b="0" l="0" r="0" t="0"/>
          <a:stretch/>
        </p:blipFill>
        <p:spPr>
          <a:xfrm>
            <a:off x="5096259" y="2480939"/>
            <a:ext cx="3624816" cy="22265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7"/>
          <p:cNvPicPr preferRelativeResize="0"/>
          <p:nvPr/>
        </p:nvPicPr>
        <p:blipFill rotWithShape="1">
          <a:blip r:embed="rId3">
            <a:alphaModFix/>
          </a:blip>
          <a:srcRect b="0" l="0" r="0" t="0"/>
          <a:stretch/>
        </p:blipFill>
        <p:spPr>
          <a:xfrm>
            <a:off x="6113725" y="3328725"/>
            <a:ext cx="3030201" cy="1704475"/>
          </a:xfrm>
          <a:prstGeom prst="rect">
            <a:avLst/>
          </a:prstGeom>
          <a:noFill/>
          <a:ln>
            <a:noFill/>
          </a:ln>
        </p:spPr>
      </p:pic>
      <p:sp>
        <p:nvSpPr>
          <p:cNvPr id="532" name="Google Shape;532;p67"/>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33" name="Google Shape;533;p67"/>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34" name="Google Shape;534;p67"/>
          <p:cNvSpPr txBox="1"/>
          <p:nvPr/>
        </p:nvSpPr>
        <p:spPr>
          <a:xfrm>
            <a:off x="309150" y="1030600"/>
            <a:ext cx="6909900" cy="2689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Random forests or random decision forests are an ensemble learning method for classification, regression and other tasks that operates by </a:t>
            </a:r>
            <a:r>
              <a:rPr b="1" lang="en" sz="1200">
                <a:solidFill>
                  <a:schemeClr val="dk2"/>
                </a:solidFill>
                <a:latin typeface="Montserrat"/>
                <a:ea typeface="Montserrat"/>
                <a:cs typeface="Montserrat"/>
                <a:sym typeface="Montserrat"/>
              </a:rPr>
              <a:t>constructing multiple decision tree</a:t>
            </a:r>
            <a:endParaRPr b="1"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The classification forest chooses the result with most votes overall trees (max voting)</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The regression forest average outputs of different trees (average voting)</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b="1" lang="en" sz="1200">
                <a:solidFill>
                  <a:schemeClr val="dk2"/>
                </a:solidFill>
                <a:latin typeface="Montserrat"/>
                <a:ea typeface="Montserrat"/>
                <a:cs typeface="Montserrat"/>
                <a:sym typeface="Montserrat"/>
              </a:rPr>
              <a:t>Ensemble learning</a:t>
            </a:r>
            <a:r>
              <a:rPr lang="en" sz="1200">
                <a:solidFill>
                  <a:schemeClr val="dk2"/>
                </a:solidFill>
                <a:latin typeface="Montserrat"/>
                <a:ea typeface="Montserrat"/>
                <a:cs typeface="Montserrat"/>
                <a:sym typeface="Montserrat"/>
              </a:rPr>
              <a:t> is a popular machine learning technique that combines several models to improve overall result (in this case, combines several trees)</a:t>
            </a:r>
            <a:endParaRPr sz="1200">
              <a:solidFill>
                <a:schemeClr val="dk2"/>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41" name="Google Shape;541;p68"/>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42" name="Google Shape;542;p68"/>
          <p:cNvSpPr txBox="1"/>
          <p:nvPr/>
        </p:nvSpPr>
        <p:spPr>
          <a:xfrm>
            <a:off x="309150" y="1030600"/>
            <a:ext cx="6909900" cy="3417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Shows the use of forests of trees to evaluate the importance of features on an artificial classification task. The red bars are the feature importances of the forest, along with their inter-trees variability.</a:t>
            </a:r>
            <a:endParaRPr sz="1200">
              <a:solidFill>
                <a:schemeClr val="dk2"/>
              </a:solidFill>
              <a:latin typeface="Montserrat"/>
              <a:ea typeface="Montserrat"/>
              <a:cs typeface="Montserrat"/>
              <a:sym typeface="Montserrat"/>
            </a:endParaRPr>
          </a:p>
          <a:p>
            <a:pPr indent="-304800" lvl="0" marL="457200" rtl="0" algn="l">
              <a:lnSpc>
                <a:spcPct val="150000"/>
              </a:lnSpc>
              <a:spcBef>
                <a:spcPts val="140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As expected, the plot suggests that 3 features are informative, while the remaining are not.</a:t>
            </a:r>
            <a:endParaRPr sz="1200">
              <a:solidFill>
                <a:schemeClr val="dk2"/>
              </a:solidFill>
              <a:latin typeface="Montserrat"/>
              <a:ea typeface="Montserrat"/>
              <a:cs typeface="Montserrat"/>
              <a:sym typeface="Montserrat"/>
            </a:endParaRPr>
          </a:p>
        </p:txBody>
      </p:sp>
      <p:pic>
        <p:nvPicPr>
          <p:cNvPr id="543" name="Google Shape;543;p68"/>
          <p:cNvPicPr preferRelativeResize="0"/>
          <p:nvPr/>
        </p:nvPicPr>
        <p:blipFill rotWithShape="1">
          <a:blip r:embed="rId3">
            <a:alphaModFix/>
          </a:blip>
          <a:srcRect b="0" l="0" r="0" t="0"/>
          <a:stretch/>
        </p:blipFill>
        <p:spPr>
          <a:xfrm>
            <a:off x="5431950" y="2482473"/>
            <a:ext cx="3173699" cy="23803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50" name="Google Shape;550;p6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51" name="Google Shape;551;p69"/>
          <p:cNvSpPr txBox="1"/>
          <p:nvPr/>
        </p:nvSpPr>
        <p:spPr>
          <a:xfrm>
            <a:off x="309150" y="1030600"/>
            <a:ext cx="4764300" cy="76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Features used at the top of the tree contribute to the final prediction decision of a larger fraction of the input samples</a:t>
            </a:r>
            <a:endParaRPr sz="1200">
              <a:solidFill>
                <a:schemeClr val="dk2"/>
              </a:solidFill>
              <a:latin typeface="Montserrat"/>
              <a:ea typeface="Montserrat"/>
              <a:cs typeface="Montserrat"/>
              <a:sym typeface="Montserrat"/>
            </a:endParaRPr>
          </a:p>
        </p:txBody>
      </p:sp>
      <p:sp>
        <p:nvSpPr>
          <p:cNvPr id="552" name="Google Shape;552;p69"/>
          <p:cNvSpPr txBox="1"/>
          <p:nvPr/>
        </p:nvSpPr>
        <p:spPr>
          <a:xfrm>
            <a:off x="5250900" y="1439724"/>
            <a:ext cx="3294600" cy="3171900"/>
          </a:xfrm>
          <a:prstGeom prst="rect">
            <a:avLst/>
          </a:prstGeom>
          <a:noFill/>
          <a:ln>
            <a:noFill/>
          </a:ln>
        </p:spPr>
        <p:txBody>
          <a:bodyPr anchorCtr="0" anchor="ctr" bIns="91425" lIns="91425" spcFirstLastPara="1" rIns="91425" wrap="square" tIns="91425">
            <a:noAutofit/>
          </a:bodyPr>
          <a:lstStyle/>
          <a:p>
            <a:pPr indent="0" lvl="0" marL="76200" marR="101600" rtl="0" algn="l">
              <a:lnSpc>
                <a:spcPct val="120000"/>
              </a:lnSpc>
              <a:spcBef>
                <a:spcPts val="0"/>
              </a:spcBef>
              <a:spcAft>
                <a:spcPts val="0"/>
              </a:spcAft>
              <a:buClr>
                <a:srgbClr val="222222"/>
              </a:buClr>
              <a:buSzPts val="1400"/>
              <a:buFont typeface="Courier New"/>
              <a:buNone/>
            </a:pPr>
            <a:r>
              <a:rPr b="0" i="0" lang="en" sz="1400" u="none" cap="none" strike="noStrike">
                <a:solidFill>
                  <a:srgbClr val="222222"/>
                </a:solidFill>
                <a:highlight>
                  <a:srgbClr val="FAFAE2"/>
                </a:highlight>
                <a:latin typeface="Courier New"/>
                <a:ea typeface="Courier New"/>
                <a:cs typeface="Courier New"/>
                <a:sym typeface="Courier New"/>
              </a:rPr>
              <a:t>Feature ranking:</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1.</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1</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0.295902</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2.</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2</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0.208351</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3.</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0</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0.177632</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4.</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3</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0.047121</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5.</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6</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0.046303</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6.</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8</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0.046013</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7.</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7</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0.045575</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8.</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4</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0.044614</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9.</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9</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0.044577</a:t>
            </a:r>
            <a:r>
              <a:rPr b="0" i="0" lang="en" sz="1400" u="none" cap="none" strike="noStrike">
                <a:solidFill>
                  <a:srgbClr val="222222"/>
                </a:solidFill>
                <a:highlight>
                  <a:srgbClr val="FAFAE2"/>
                </a:highlight>
                <a:latin typeface="Courier New"/>
                <a:ea typeface="Courier New"/>
                <a:cs typeface="Courier New"/>
                <a:sym typeface="Courier New"/>
              </a:rPr>
              <a:t>)</a:t>
            </a:r>
            <a:br>
              <a:rPr b="0" i="0" lang="en" sz="1400" u="none" cap="none" strike="noStrike">
                <a:solidFill>
                  <a:srgbClr val="222222"/>
                </a:solidFill>
                <a:highlight>
                  <a:srgbClr val="FAFAE2"/>
                </a:highlight>
                <a:latin typeface="Courier New"/>
                <a:ea typeface="Courier New"/>
                <a:cs typeface="Courier New"/>
                <a:sym typeface="Courier New"/>
              </a:rPr>
            </a:br>
            <a:r>
              <a:rPr b="0" i="0" lang="en" sz="1400" u="none" cap="none" strike="noStrike">
                <a:solidFill>
                  <a:srgbClr val="208050"/>
                </a:solidFill>
                <a:highlight>
                  <a:srgbClr val="FAFAE2"/>
                </a:highlight>
                <a:latin typeface="Courier New"/>
                <a:ea typeface="Courier New"/>
                <a:cs typeface="Courier New"/>
                <a:sym typeface="Courier New"/>
              </a:rPr>
              <a:t>10.</a:t>
            </a:r>
            <a:r>
              <a:rPr b="0" i="0" lang="en" sz="1400" u="none" cap="none" strike="noStrike">
                <a:solidFill>
                  <a:srgbClr val="222222"/>
                </a:solidFill>
                <a:highlight>
                  <a:srgbClr val="FAFAE2"/>
                </a:highlight>
                <a:latin typeface="Courier New"/>
                <a:ea typeface="Courier New"/>
                <a:cs typeface="Courier New"/>
                <a:sym typeface="Courier New"/>
              </a:rPr>
              <a:t> feature </a:t>
            </a:r>
            <a:r>
              <a:rPr b="0" i="0" lang="en" sz="1400" u="none" cap="none" strike="noStrike">
                <a:solidFill>
                  <a:srgbClr val="208050"/>
                </a:solidFill>
                <a:highlight>
                  <a:srgbClr val="FAFAE2"/>
                </a:highlight>
                <a:latin typeface="Courier New"/>
                <a:ea typeface="Courier New"/>
                <a:cs typeface="Courier New"/>
                <a:sym typeface="Courier New"/>
              </a:rPr>
              <a:t>5</a:t>
            </a:r>
            <a:r>
              <a:rPr b="0" i="0" lang="en" sz="1400" u="none" cap="none" strike="noStrike">
                <a:solidFill>
                  <a:srgbClr val="222222"/>
                </a:solidFill>
                <a:highlight>
                  <a:srgbClr val="FAFAE2"/>
                </a:highlight>
                <a:latin typeface="Courier New"/>
                <a:ea typeface="Courier New"/>
                <a:cs typeface="Courier New"/>
                <a:sym typeface="Courier New"/>
              </a:rPr>
              <a:t> (</a:t>
            </a:r>
            <a:r>
              <a:rPr b="0" i="0" lang="en" sz="1400" u="none" cap="none" strike="noStrike">
                <a:solidFill>
                  <a:srgbClr val="208050"/>
                </a:solidFill>
                <a:highlight>
                  <a:srgbClr val="FAFAE2"/>
                </a:highlight>
                <a:latin typeface="Courier New"/>
                <a:ea typeface="Courier New"/>
                <a:cs typeface="Courier New"/>
                <a:sym typeface="Courier New"/>
              </a:rPr>
              <a:t>0.043912</a:t>
            </a:r>
            <a:r>
              <a:rPr b="0" i="0" lang="en" sz="1400" u="none" cap="none" strike="noStrike">
                <a:solidFill>
                  <a:srgbClr val="222222"/>
                </a:solidFill>
                <a:highlight>
                  <a:srgbClr val="FAFAE2"/>
                </a:highlight>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Decision Tree &amp; Random Forest</a:t>
            </a:r>
            <a:endParaRPr b="1">
              <a:solidFill>
                <a:schemeClr val="dk1"/>
              </a:solidFill>
              <a:latin typeface="Montserrat"/>
              <a:ea typeface="Montserrat"/>
              <a:cs typeface="Montserrat"/>
              <a:sym typeface="Montserrat"/>
            </a:endParaRPr>
          </a:p>
        </p:txBody>
      </p:sp>
      <p:sp>
        <p:nvSpPr>
          <p:cNvPr id="559" name="Google Shape;559;p7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60" name="Google Shape;560;p70"/>
          <p:cNvSpPr txBox="1"/>
          <p:nvPr/>
        </p:nvSpPr>
        <p:spPr>
          <a:xfrm>
            <a:off x="309150" y="1030600"/>
            <a:ext cx="5544300" cy="3417000"/>
          </a:xfrm>
          <a:prstGeom prst="rect">
            <a:avLst/>
          </a:prstGeom>
          <a:noFill/>
          <a:ln>
            <a:noFill/>
          </a:ln>
        </p:spPr>
        <p:txBody>
          <a:bodyPr anchorCtr="0" anchor="t" bIns="91425" lIns="91425" spcFirstLastPara="1" rIns="91425" wrap="square" tIns="91425">
            <a:noAutofit/>
          </a:bodyPr>
          <a:lstStyle/>
          <a:p>
            <a:pPr indent="0" lvl="0" marL="0" marR="215900" rtl="0" algn="l">
              <a:lnSpc>
                <a:spcPct val="150000"/>
              </a:lnSpc>
              <a:spcBef>
                <a:spcPts val="0"/>
              </a:spcBef>
              <a:spcAft>
                <a:spcPts val="0"/>
              </a:spcAft>
              <a:buNone/>
            </a:pPr>
            <a:r>
              <a:rPr lang="en" sz="1200">
                <a:solidFill>
                  <a:schemeClr val="dk2"/>
                </a:solidFill>
                <a:highlight>
                  <a:schemeClr val="lt1"/>
                </a:highlight>
                <a:latin typeface="Montserrat"/>
                <a:ea typeface="Montserrat"/>
                <a:cs typeface="Montserrat"/>
                <a:sym typeface="Montserrat"/>
              </a:rPr>
              <a:t>Why Random Forest?</a:t>
            </a:r>
            <a:endParaRPr sz="1200">
              <a:solidFill>
                <a:schemeClr val="dk2"/>
              </a:solidFill>
              <a:highlight>
                <a:schemeClr val="lt1"/>
              </a:highlight>
              <a:latin typeface="Montserrat"/>
              <a:ea typeface="Montserrat"/>
              <a:cs typeface="Montserrat"/>
              <a:sym typeface="Montserrat"/>
            </a:endParaRPr>
          </a:p>
          <a:p>
            <a:pPr indent="0" lvl="0" marL="0" marR="215900" rtl="0" algn="l">
              <a:lnSpc>
                <a:spcPct val="150000"/>
              </a:lnSpc>
              <a:spcBef>
                <a:spcPts val="0"/>
              </a:spcBef>
              <a:spcAft>
                <a:spcPts val="0"/>
              </a:spcAft>
              <a:buNone/>
            </a:pPr>
            <a:r>
              <a:t/>
            </a:r>
            <a:endParaRPr b="1" sz="1200">
              <a:solidFill>
                <a:schemeClr val="dk2"/>
              </a:solidFill>
              <a:highlight>
                <a:schemeClr val="lt1"/>
              </a:highlight>
              <a:latin typeface="Montserrat"/>
              <a:ea typeface="Montserrat"/>
              <a:cs typeface="Montserrat"/>
              <a:sym typeface="Montserrat"/>
            </a:endParaRPr>
          </a:p>
          <a:p>
            <a:pPr indent="-304800" lvl="0" marL="457200" marR="2159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Random forest algorithm is suitable for both classifications and regression task</a:t>
            </a:r>
            <a:endParaRPr sz="1200">
              <a:solidFill>
                <a:schemeClr val="dk2"/>
              </a:solidFill>
              <a:highlight>
                <a:schemeClr val="lt1"/>
              </a:highlight>
              <a:latin typeface="Montserrat"/>
              <a:ea typeface="Montserrat"/>
              <a:cs typeface="Montserrat"/>
              <a:sym typeface="Montserrat"/>
            </a:endParaRPr>
          </a:p>
          <a:p>
            <a:pPr indent="0" lvl="0" marL="457200" marR="215900" rtl="0" algn="l">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marR="2159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It gives robust accuracy, meaning that it is not so fragile that will drop when tested with testing data</a:t>
            </a:r>
            <a:endParaRPr sz="1200">
              <a:solidFill>
                <a:schemeClr val="dk2"/>
              </a:solidFill>
              <a:highlight>
                <a:schemeClr val="lt1"/>
              </a:highlight>
              <a:latin typeface="Montserrat"/>
              <a:ea typeface="Montserrat"/>
              <a:cs typeface="Montserrat"/>
              <a:sym typeface="Montserrat"/>
            </a:endParaRPr>
          </a:p>
          <a:p>
            <a:pPr indent="0" lvl="0" marL="457200" marR="215900" rtl="0" algn="l">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marR="2159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Random forest classifier can handle the missing values and maintain the accuracy of a large proportion of data</a:t>
            </a:r>
            <a:endParaRPr sz="1200">
              <a:solidFill>
                <a:schemeClr val="dk2"/>
              </a:solidFill>
              <a:highlight>
                <a:schemeClr val="lt1"/>
              </a:highlight>
              <a:latin typeface="Montserrat"/>
              <a:ea typeface="Montserrat"/>
              <a:cs typeface="Montserrat"/>
              <a:sym typeface="Montserrat"/>
            </a:endParaRPr>
          </a:p>
          <a:p>
            <a:pPr indent="0" lvl="0" marL="457200" marR="215900" rtl="0" algn="l">
              <a:lnSpc>
                <a:spcPct val="150000"/>
              </a:lnSpc>
              <a:spcBef>
                <a:spcPts val="0"/>
              </a:spcBef>
              <a:spcAft>
                <a:spcPts val="0"/>
              </a:spcAft>
              <a:buNone/>
            </a:pPr>
            <a:r>
              <a:t/>
            </a:r>
            <a:endParaRPr sz="1200">
              <a:solidFill>
                <a:schemeClr val="dk2"/>
              </a:solidFill>
              <a:highlight>
                <a:schemeClr val="lt1"/>
              </a:highlight>
              <a:latin typeface="Montserrat"/>
              <a:ea typeface="Montserrat"/>
              <a:cs typeface="Montserrat"/>
              <a:sym typeface="Montserrat"/>
            </a:endParaRPr>
          </a:p>
          <a:p>
            <a:pPr indent="-304800" lvl="0" marL="457200" marR="2159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chemeClr val="lt1"/>
                </a:highlight>
                <a:latin typeface="Montserrat"/>
                <a:ea typeface="Montserrat"/>
                <a:cs typeface="Montserrat"/>
                <a:sym typeface="Montserrat"/>
              </a:rPr>
              <a:t>Random Forest will be used as baseline model for any kind of project in Industry</a:t>
            </a:r>
            <a:endParaRPr sz="1200">
              <a:solidFill>
                <a:schemeClr val="dk2"/>
              </a:solidFill>
              <a:latin typeface="Montserrat"/>
              <a:ea typeface="Montserrat"/>
              <a:cs typeface="Montserrat"/>
              <a:sym typeface="Montserrat"/>
            </a:endParaRPr>
          </a:p>
        </p:txBody>
      </p:sp>
      <p:pic>
        <p:nvPicPr>
          <p:cNvPr id="561" name="Google Shape;561;p70"/>
          <p:cNvPicPr preferRelativeResize="0"/>
          <p:nvPr/>
        </p:nvPicPr>
        <p:blipFill rotWithShape="1">
          <a:blip r:embed="rId3">
            <a:alphaModFix/>
          </a:blip>
          <a:srcRect b="0" l="0" r="0" t="0"/>
          <a:stretch/>
        </p:blipFill>
        <p:spPr>
          <a:xfrm>
            <a:off x="6113725" y="3328725"/>
            <a:ext cx="3030201" cy="1704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Model Evaluation</a:t>
            </a:r>
            <a:endParaRPr b="1">
              <a:solidFill>
                <a:schemeClr val="dk1"/>
              </a:solidFill>
              <a:latin typeface="Montserrat"/>
              <a:ea typeface="Montserrat"/>
              <a:cs typeface="Montserrat"/>
              <a:sym typeface="Montserrat"/>
            </a:endParaRPr>
          </a:p>
        </p:txBody>
      </p:sp>
      <p:sp>
        <p:nvSpPr>
          <p:cNvPr id="568" name="Google Shape;568;p7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
        <p:nvSpPr>
          <p:cNvPr id="569" name="Google Shape;569;p71"/>
          <p:cNvSpPr txBox="1"/>
          <p:nvPr/>
        </p:nvSpPr>
        <p:spPr>
          <a:xfrm>
            <a:off x="309150" y="1030600"/>
            <a:ext cx="4764300" cy="115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Just building a machine learning model is not enough, we need to know how well our model is working. Of course, with a measure (or the term that is often used is metric).</a:t>
            </a:r>
            <a:endParaRPr b="1" sz="1200">
              <a:solidFill>
                <a:schemeClr val="dk2"/>
              </a:solidFill>
              <a:highlight>
                <a:schemeClr val="lt1"/>
              </a:highlight>
              <a:latin typeface="Montserrat"/>
              <a:ea typeface="Montserrat"/>
              <a:cs typeface="Montserrat"/>
              <a:sym typeface="Montserrat"/>
            </a:endParaRPr>
          </a:p>
        </p:txBody>
      </p:sp>
      <p:graphicFrame>
        <p:nvGraphicFramePr>
          <p:cNvPr id="570" name="Google Shape;570;p71"/>
          <p:cNvGraphicFramePr/>
          <p:nvPr/>
        </p:nvGraphicFramePr>
        <p:xfrm>
          <a:off x="6149100" y="2922320"/>
          <a:ext cx="3000000" cy="3000000"/>
        </p:xfrm>
        <a:graphic>
          <a:graphicData uri="http://schemas.openxmlformats.org/drawingml/2006/table">
            <a:tbl>
              <a:tblPr>
                <a:noFill/>
                <a:tableStyleId>{084A282C-C3E4-4660-B86F-C8673560F353}</a:tableStyleId>
              </a:tblPr>
              <a:tblGrid>
                <a:gridCol w="1152075"/>
                <a:gridCol w="1152075"/>
              </a:tblGrid>
              <a:tr h="545350">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TP</a:t>
                      </a:r>
                      <a:endParaRPr/>
                    </a:p>
                  </a:txBody>
                  <a:tcPr marT="91425" marB="91425" marR="91425" marL="91425"/>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FP</a:t>
                      </a:r>
                      <a:endParaRPr/>
                    </a:p>
                  </a:txBody>
                  <a:tcPr marT="91425" marB="91425" marR="91425" marL="91425"/>
                </a:tc>
              </a:tr>
              <a:tr h="545350">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FN</a:t>
                      </a:r>
                      <a:endParaRPr/>
                    </a:p>
                  </a:txBody>
                  <a:tcPr marT="91425" marB="91425" marR="91425" marL="91425"/>
                </a:tc>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TP</a:t>
                      </a:r>
                      <a:endParaRPr/>
                    </a:p>
                  </a:txBody>
                  <a:tcPr marT="91425" marB="91425" marR="91425" marL="91425"/>
                </a:tc>
              </a:tr>
            </a:tbl>
          </a:graphicData>
        </a:graphic>
      </p:graphicFrame>
      <p:sp>
        <p:nvSpPr>
          <p:cNvPr id="571" name="Google Shape;571;p71"/>
          <p:cNvSpPr txBox="1"/>
          <p:nvPr/>
        </p:nvSpPr>
        <p:spPr>
          <a:xfrm>
            <a:off x="6753375" y="2419350"/>
            <a:ext cx="10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Predicted</a:t>
            </a:r>
            <a:endParaRPr b="1">
              <a:latin typeface="Montserrat"/>
              <a:ea typeface="Montserrat"/>
              <a:cs typeface="Montserrat"/>
              <a:sym typeface="Montserrat"/>
            </a:endParaRPr>
          </a:p>
        </p:txBody>
      </p:sp>
      <p:sp>
        <p:nvSpPr>
          <p:cNvPr id="572" name="Google Shape;572;p71"/>
          <p:cNvSpPr txBox="1"/>
          <p:nvPr/>
        </p:nvSpPr>
        <p:spPr>
          <a:xfrm rot="-5400000">
            <a:off x="5417750" y="3331786"/>
            <a:ext cx="8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Actual</a:t>
            </a:r>
            <a:endParaRPr b="1">
              <a:latin typeface="Montserrat"/>
              <a:ea typeface="Montserrat"/>
              <a:cs typeface="Montserrat"/>
              <a:sym typeface="Montserrat"/>
            </a:endParaRPr>
          </a:p>
        </p:txBody>
      </p:sp>
      <p:pic>
        <p:nvPicPr>
          <p:cNvPr id="573" name="Google Shape;573;p71"/>
          <p:cNvPicPr preferRelativeResize="0"/>
          <p:nvPr/>
        </p:nvPicPr>
        <p:blipFill rotWithShape="1">
          <a:blip r:embed="rId3">
            <a:alphaModFix/>
          </a:blip>
          <a:srcRect b="0" l="0" r="0" t="0"/>
          <a:stretch/>
        </p:blipFill>
        <p:spPr>
          <a:xfrm>
            <a:off x="309150" y="2257229"/>
            <a:ext cx="4764299" cy="21458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Model Evaluation</a:t>
            </a:r>
            <a:endParaRPr b="1">
              <a:solidFill>
                <a:schemeClr val="dk1"/>
              </a:solidFill>
              <a:latin typeface="Montserrat"/>
              <a:ea typeface="Montserrat"/>
              <a:cs typeface="Montserrat"/>
              <a:sym typeface="Montserrat"/>
            </a:endParaRPr>
          </a:p>
        </p:txBody>
      </p:sp>
      <p:sp>
        <p:nvSpPr>
          <p:cNvPr id="580" name="Google Shape;580;p7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581" name="Google Shape;581;p72"/>
          <p:cNvPicPr preferRelativeResize="0"/>
          <p:nvPr/>
        </p:nvPicPr>
        <p:blipFill rotWithShape="1">
          <a:blip r:embed="rId3">
            <a:alphaModFix/>
          </a:blip>
          <a:srcRect b="0" l="0" r="0" t="0"/>
          <a:stretch/>
        </p:blipFill>
        <p:spPr>
          <a:xfrm>
            <a:off x="379325" y="1091575"/>
            <a:ext cx="5526174" cy="339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9"/>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Matrix Operation (Dot Product)</a:t>
            </a:r>
            <a:endParaRPr b="1">
              <a:solidFill>
                <a:schemeClr val="dk1"/>
              </a:solidFill>
              <a:latin typeface="Montserrat"/>
              <a:ea typeface="Montserrat"/>
              <a:cs typeface="Montserrat"/>
              <a:sym typeface="Montserrat"/>
            </a:endParaRPr>
          </a:p>
        </p:txBody>
      </p:sp>
      <p:sp>
        <p:nvSpPr>
          <p:cNvPr id="99" name="Google Shape;99;p19"/>
          <p:cNvSpPr txBox="1"/>
          <p:nvPr/>
        </p:nvSpPr>
        <p:spPr>
          <a:xfrm>
            <a:off x="309150" y="1030600"/>
            <a:ext cx="8296500" cy="2508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The dot product is a fundamental way we can combine two vectors or matrices. Intuitively, it tells us something about how much two vectors point in the same direction.</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Formula:</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 = [a1, a2, a3]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b = [b1, b2, b3]</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 . b = a1b1 + a2b2 + a3b3</a:t>
            </a:r>
            <a:endParaRPr sz="1200">
              <a:solidFill>
                <a:srgbClr val="666666"/>
              </a:solidFill>
              <a:highlight>
                <a:srgbClr val="FFFFFF"/>
              </a:highlight>
              <a:latin typeface="Montserrat"/>
              <a:ea typeface="Montserrat"/>
              <a:cs typeface="Montserrat"/>
              <a:sym typeface="Montserrat"/>
            </a:endParaRPr>
          </a:p>
        </p:txBody>
      </p:sp>
      <p:sp>
        <p:nvSpPr>
          <p:cNvPr id="100" name="Google Shape;100;p19"/>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3"/>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Model Evaluation</a:t>
            </a:r>
            <a:endParaRPr b="1">
              <a:solidFill>
                <a:schemeClr val="dk1"/>
              </a:solidFill>
              <a:latin typeface="Montserrat"/>
              <a:ea typeface="Montserrat"/>
              <a:cs typeface="Montserrat"/>
              <a:sym typeface="Montserrat"/>
            </a:endParaRPr>
          </a:p>
        </p:txBody>
      </p:sp>
      <p:sp>
        <p:nvSpPr>
          <p:cNvPr id="588" name="Google Shape;588;p73"/>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589" name="Google Shape;589;p73"/>
          <p:cNvPicPr preferRelativeResize="0"/>
          <p:nvPr/>
        </p:nvPicPr>
        <p:blipFill rotWithShape="1">
          <a:blip r:embed="rId3">
            <a:alphaModFix/>
          </a:blip>
          <a:srcRect b="0" l="0" r="0" t="0"/>
          <a:stretch/>
        </p:blipFill>
        <p:spPr>
          <a:xfrm>
            <a:off x="419825" y="1091575"/>
            <a:ext cx="5445174" cy="2483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4"/>
          <p:cNvSpPr txBox="1"/>
          <p:nvPr>
            <p:ph idx="1" type="body"/>
          </p:nvPr>
        </p:nvSpPr>
        <p:spPr>
          <a:xfrm>
            <a:off x="311700" y="791125"/>
            <a:ext cx="3270000" cy="3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Montserrat"/>
                <a:ea typeface="Montserrat"/>
                <a:cs typeface="Montserrat"/>
                <a:sym typeface="Montserrat"/>
              </a:rPr>
              <a:t>Hands-on Now!</a:t>
            </a:r>
            <a:endParaRPr>
              <a:latin typeface="Montserrat"/>
              <a:ea typeface="Montserrat"/>
              <a:cs typeface="Montserrat"/>
              <a:sym typeface="Montserrat"/>
            </a:endParaRPr>
          </a:p>
        </p:txBody>
      </p:sp>
      <p:pic>
        <p:nvPicPr>
          <p:cNvPr id="595" name="Google Shape;595;p74"/>
          <p:cNvPicPr preferRelativeResize="0"/>
          <p:nvPr/>
        </p:nvPicPr>
        <p:blipFill rotWithShape="1">
          <a:blip r:embed="rId3">
            <a:alphaModFix/>
          </a:blip>
          <a:srcRect b="24966" l="8646" r="9707" t="26621"/>
          <a:stretch/>
        </p:blipFill>
        <p:spPr>
          <a:xfrm>
            <a:off x="232110" y="3682100"/>
            <a:ext cx="2155601" cy="671050"/>
          </a:xfrm>
          <a:prstGeom prst="rect">
            <a:avLst/>
          </a:prstGeom>
          <a:noFill/>
          <a:ln>
            <a:noFill/>
          </a:ln>
        </p:spPr>
      </p:pic>
      <p:pic>
        <p:nvPicPr>
          <p:cNvPr id="596" name="Google Shape;596;p74"/>
          <p:cNvPicPr preferRelativeResize="0"/>
          <p:nvPr/>
        </p:nvPicPr>
        <p:blipFill>
          <a:blip r:embed="rId4">
            <a:alphaModFix/>
          </a:blip>
          <a:stretch>
            <a:fillRect/>
          </a:stretch>
        </p:blipFill>
        <p:spPr>
          <a:xfrm>
            <a:off x="3819525" y="791125"/>
            <a:ext cx="5324475" cy="3561250"/>
          </a:xfrm>
          <a:prstGeom prst="rect">
            <a:avLst/>
          </a:prstGeom>
          <a:noFill/>
          <a:ln>
            <a:noFill/>
          </a:ln>
        </p:spPr>
      </p:pic>
      <p:sp>
        <p:nvSpPr>
          <p:cNvPr id="597" name="Google Shape;597;p74"/>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5"/>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Hands-on Now!</a:t>
            </a:r>
            <a:endParaRPr b="1">
              <a:solidFill>
                <a:schemeClr val="dk1"/>
              </a:solidFill>
              <a:latin typeface="Montserrat"/>
              <a:ea typeface="Montserrat"/>
              <a:cs typeface="Montserrat"/>
              <a:sym typeface="Montserrat"/>
            </a:endParaRPr>
          </a:p>
        </p:txBody>
      </p:sp>
      <p:sp>
        <p:nvSpPr>
          <p:cNvPr id="604" name="Google Shape;604;p75"/>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pic>
        <p:nvPicPr>
          <p:cNvPr id="605" name="Google Shape;605;p75"/>
          <p:cNvPicPr preferRelativeResize="0"/>
          <p:nvPr/>
        </p:nvPicPr>
        <p:blipFill rotWithShape="1">
          <a:blip r:embed="rId3">
            <a:alphaModFix/>
          </a:blip>
          <a:srcRect b="0" l="26788" r="0" t="0"/>
          <a:stretch/>
        </p:blipFill>
        <p:spPr>
          <a:xfrm>
            <a:off x="309150" y="1089250"/>
            <a:ext cx="3859126" cy="2965000"/>
          </a:xfrm>
          <a:prstGeom prst="rect">
            <a:avLst/>
          </a:prstGeom>
          <a:noFill/>
          <a:ln>
            <a:noFill/>
          </a:ln>
        </p:spPr>
      </p:pic>
      <p:sp>
        <p:nvSpPr>
          <p:cNvPr id="606" name="Google Shape;606;p75"/>
          <p:cNvSpPr txBox="1"/>
          <p:nvPr/>
        </p:nvSpPr>
        <p:spPr>
          <a:xfrm>
            <a:off x="4442250" y="1089250"/>
            <a:ext cx="4163400" cy="211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Here we will try to use datasets regarding marketing campaigns using phone calls of </a:t>
            </a:r>
            <a:r>
              <a:rPr b="1" lang="en" sz="1200">
                <a:solidFill>
                  <a:schemeClr val="dk2"/>
                </a:solidFill>
                <a:latin typeface="Montserrat"/>
                <a:ea typeface="Montserrat"/>
                <a:cs typeface="Montserrat"/>
                <a:sym typeface="Montserrat"/>
              </a:rPr>
              <a:t>banking institution</a:t>
            </a:r>
            <a:r>
              <a:rPr lang="en" sz="1200">
                <a:solidFill>
                  <a:schemeClr val="dk2"/>
                </a:solidFill>
                <a:latin typeface="Montserrat"/>
                <a:ea typeface="Montserrat"/>
                <a:cs typeface="Montserrat"/>
                <a:sym typeface="Montserrat"/>
              </a:rPr>
              <a:t> (finance industry).</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chemeClr val="dk2"/>
                </a:solidFill>
                <a:latin typeface="Montserrat"/>
                <a:ea typeface="Montserrat"/>
                <a:cs typeface="Montserrat"/>
                <a:sym typeface="Montserrat"/>
              </a:rPr>
              <a:t>The goal of using this datasets is to </a:t>
            </a:r>
            <a:r>
              <a:rPr lang="en" sz="1200">
                <a:solidFill>
                  <a:schemeClr val="dk2"/>
                </a:solidFill>
                <a:latin typeface="Montserrat"/>
                <a:ea typeface="Montserrat"/>
                <a:cs typeface="Montserrat"/>
                <a:sym typeface="Montserrat"/>
              </a:rPr>
              <a:t>build</a:t>
            </a:r>
            <a:r>
              <a:rPr lang="en" sz="1200">
                <a:solidFill>
                  <a:schemeClr val="dk2"/>
                </a:solidFill>
                <a:latin typeface="Montserrat"/>
                <a:ea typeface="Montserrat"/>
                <a:cs typeface="Montserrat"/>
                <a:sym typeface="Montserrat"/>
              </a:rPr>
              <a:t> smart </a:t>
            </a:r>
            <a:r>
              <a:rPr lang="en" sz="1200">
                <a:solidFill>
                  <a:schemeClr val="dk2"/>
                </a:solidFill>
                <a:latin typeface="Montserrat"/>
                <a:ea typeface="Montserrat"/>
                <a:cs typeface="Montserrat"/>
                <a:sym typeface="Montserrat"/>
              </a:rPr>
              <a:t>system</a:t>
            </a:r>
            <a:r>
              <a:rPr lang="en" sz="1200">
                <a:solidFill>
                  <a:schemeClr val="dk2"/>
                </a:solidFill>
                <a:latin typeface="Montserrat"/>
                <a:ea typeface="Montserrat"/>
                <a:cs typeface="Montserrat"/>
                <a:sym typeface="Montserrat"/>
              </a:rPr>
              <a:t> that can help to predict if the client will </a:t>
            </a:r>
            <a:r>
              <a:rPr lang="en" sz="1200">
                <a:solidFill>
                  <a:schemeClr val="dk2"/>
                </a:solidFill>
                <a:latin typeface="Montserrat"/>
                <a:ea typeface="Montserrat"/>
                <a:cs typeface="Montserrat"/>
                <a:sym typeface="Montserrat"/>
              </a:rPr>
              <a:t>subscribe</a:t>
            </a:r>
            <a:r>
              <a:rPr lang="en" sz="1200">
                <a:solidFill>
                  <a:schemeClr val="dk2"/>
                </a:solidFill>
                <a:latin typeface="Montserrat"/>
                <a:ea typeface="Montserrat"/>
                <a:cs typeface="Montserrat"/>
                <a:sym typeface="Montserrat"/>
              </a:rPr>
              <a:t> a term deposit.</a:t>
            </a:r>
            <a:endParaRPr sz="12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20"/>
          <p:cNvSpPr txBox="1"/>
          <p:nvPr/>
        </p:nvSpPr>
        <p:spPr>
          <a:xfrm>
            <a:off x="309150" y="1030600"/>
            <a:ext cx="8296500" cy="388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2"/>
                </a:solidFill>
                <a:highlight>
                  <a:srgbClr val="FFFFFF"/>
                </a:highlight>
                <a:latin typeface="Montserrat"/>
                <a:ea typeface="Montserrat"/>
                <a:cs typeface="Montserrat"/>
                <a:sym typeface="Montserrat"/>
              </a:rPr>
              <a:t>Like the dot product, the cross product is an operation between two vectors but not in the same direction. </a:t>
            </a:r>
            <a:endParaRPr sz="1200">
              <a:solidFill>
                <a:schemeClr val="dk2"/>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200">
              <a:solidFill>
                <a:schemeClr val="dk2"/>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chemeClr val="dk2"/>
                </a:solidFill>
                <a:highlight>
                  <a:srgbClr val="FFFFFF"/>
                </a:highlight>
                <a:latin typeface="Montserrat"/>
                <a:ea typeface="Montserrat"/>
                <a:cs typeface="Montserrat"/>
                <a:sym typeface="Montserrat"/>
              </a:rPr>
              <a:t>When we compare the dot product and the cross product, there are three main differences.</a:t>
            </a:r>
            <a:endParaRPr sz="1200">
              <a:solidFill>
                <a:schemeClr val="dk2"/>
              </a:solidFill>
              <a:highlight>
                <a:srgbClr val="FFFFFF"/>
              </a:highlight>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rgbClr val="FFFFFF"/>
                </a:highlight>
                <a:latin typeface="Montserrat"/>
                <a:ea typeface="Montserrat"/>
                <a:cs typeface="Montserrat"/>
                <a:sym typeface="Montserrat"/>
              </a:rPr>
              <a:t>The dot product returns a number, but the cross product returns a </a:t>
            </a:r>
            <a:r>
              <a:rPr i="1" lang="en" sz="1200">
                <a:solidFill>
                  <a:schemeClr val="dk2"/>
                </a:solidFill>
                <a:highlight>
                  <a:srgbClr val="FFFFFF"/>
                </a:highlight>
                <a:latin typeface="Montserrat"/>
                <a:ea typeface="Montserrat"/>
                <a:cs typeface="Montserrat"/>
                <a:sym typeface="Montserrat"/>
              </a:rPr>
              <a:t>vector</a:t>
            </a:r>
            <a:endParaRPr sz="1200">
              <a:solidFill>
                <a:schemeClr val="dk2"/>
              </a:solidFill>
              <a:highlight>
                <a:srgbClr val="FFFFFF"/>
              </a:highlight>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rgbClr val="FFFFFF"/>
                </a:highlight>
                <a:latin typeface="Montserrat"/>
                <a:ea typeface="Montserrat"/>
                <a:cs typeface="Montserrat"/>
                <a:sym typeface="Montserrat"/>
              </a:rPr>
              <a:t>The dot product works in any number of dimensions, but the cross product </a:t>
            </a:r>
            <a:r>
              <a:rPr i="1" lang="en" sz="1200">
                <a:solidFill>
                  <a:schemeClr val="dk2"/>
                </a:solidFill>
                <a:highlight>
                  <a:srgbClr val="FFFFFF"/>
                </a:highlight>
                <a:latin typeface="Montserrat"/>
                <a:ea typeface="Montserrat"/>
                <a:cs typeface="Montserrat"/>
                <a:sym typeface="Montserrat"/>
              </a:rPr>
              <a:t>only works in 3D</a:t>
            </a:r>
            <a:endParaRPr sz="1200">
              <a:solidFill>
                <a:schemeClr val="dk2"/>
              </a:solidFill>
              <a:highlight>
                <a:srgbClr val="FFFFFF"/>
              </a:highlight>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highlight>
                  <a:srgbClr val="FFFFFF"/>
                </a:highlight>
                <a:latin typeface="Montserrat"/>
                <a:ea typeface="Montserrat"/>
                <a:cs typeface="Montserrat"/>
                <a:sym typeface="Montserrat"/>
              </a:rPr>
              <a:t>The dot product measures how much two vectors point in the same direction, but the cross product measures how much two vectors point in </a:t>
            </a:r>
            <a:r>
              <a:rPr i="1" lang="en" sz="1200">
                <a:solidFill>
                  <a:schemeClr val="dk2"/>
                </a:solidFill>
                <a:highlight>
                  <a:srgbClr val="FFFFFF"/>
                </a:highlight>
                <a:latin typeface="Montserrat"/>
                <a:ea typeface="Montserrat"/>
                <a:cs typeface="Montserrat"/>
                <a:sym typeface="Montserrat"/>
              </a:rPr>
              <a:t>different</a:t>
            </a:r>
            <a:r>
              <a:rPr lang="en" sz="1200">
                <a:solidFill>
                  <a:schemeClr val="dk2"/>
                </a:solidFill>
                <a:highlight>
                  <a:srgbClr val="FFFFFF"/>
                </a:highlight>
                <a:latin typeface="Montserrat"/>
                <a:ea typeface="Montserrat"/>
                <a:cs typeface="Montserrat"/>
                <a:sym typeface="Montserrat"/>
              </a:rPr>
              <a:t> directions</a:t>
            </a:r>
            <a:endParaRPr sz="1200">
              <a:solidFill>
                <a:schemeClr val="dk2"/>
              </a:solidFill>
              <a:highlight>
                <a:srgbClr val="FFFFFF"/>
              </a:highlight>
              <a:latin typeface="Montserrat"/>
              <a:ea typeface="Montserrat"/>
              <a:cs typeface="Montserrat"/>
              <a:sym typeface="Montserrat"/>
            </a:endParaRPr>
          </a:p>
          <a:p>
            <a:pPr indent="0" lvl="0" marL="0" rtl="0" algn="just">
              <a:lnSpc>
                <a:spcPct val="150000"/>
              </a:lnSpc>
              <a:spcBef>
                <a:spcPts val="3400"/>
              </a:spcBef>
              <a:spcAft>
                <a:spcPts val="0"/>
              </a:spcAft>
              <a:buNone/>
            </a:pPr>
            <a:r>
              <a:rPr lang="en" sz="1200">
                <a:solidFill>
                  <a:srgbClr val="666666"/>
                </a:solidFill>
                <a:highlight>
                  <a:srgbClr val="FFFFFF"/>
                </a:highlight>
                <a:latin typeface="Montserrat"/>
                <a:ea typeface="Montserrat"/>
                <a:cs typeface="Montserrat"/>
                <a:sym typeface="Montserrat"/>
              </a:rPr>
              <a:t>Formula:</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 = [a1, a2, a3] </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b = [b1, b2, b3]</a:t>
            </a:r>
            <a:endParaRPr sz="1200">
              <a:solidFill>
                <a:srgbClr val="666666"/>
              </a:solidFill>
              <a:highlight>
                <a:srgbClr val="FFFFFF"/>
              </a:highlight>
              <a:latin typeface="Montserrat"/>
              <a:ea typeface="Montserrat"/>
              <a:cs typeface="Montserrat"/>
              <a:sym typeface="Montserrat"/>
            </a:endParaRPr>
          </a:p>
          <a:p>
            <a:pPr indent="0" lvl="0" marL="0" rtl="0" algn="just">
              <a:lnSpc>
                <a:spcPct val="150000"/>
              </a:lnSpc>
              <a:spcBef>
                <a:spcPts val="0"/>
              </a:spcBef>
              <a:spcAft>
                <a:spcPts val="0"/>
              </a:spcAft>
              <a:buNone/>
            </a:pPr>
            <a:r>
              <a:rPr lang="en" sz="1200">
                <a:solidFill>
                  <a:srgbClr val="666666"/>
                </a:solidFill>
                <a:highlight>
                  <a:srgbClr val="FFFFFF"/>
                </a:highlight>
                <a:latin typeface="Montserrat"/>
                <a:ea typeface="Montserrat"/>
                <a:cs typeface="Montserrat"/>
                <a:sym typeface="Montserrat"/>
              </a:rPr>
              <a:t>a x b = </a:t>
            </a:r>
            <a:r>
              <a:rPr lang="en" sz="1200">
                <a:solidFill>
                  <a:schemeClr val="dk2"/>
                </a:solidFill>
                <a:highlight>
                  <a:srgbClr val="FFFFFF"/>
                </a:highlight>
                <a:latin typeface="Montserrat"/>
                <a:ea typeface="Montserrat"/>
                <a:cs typeface="Montserrat"/>
                <a:sym typeface="Montserrat"/>
              </a:rPr>
              <a:t>[a2b3 - a3b2, a3b1 - a1b3, a1b2 - a2b1]</a:t>
            </a:r>
            <a:endParaRPr sz="1200">
              <a:solidFill>
                <a:schemeClr val="dk2"/>
              </a:solidFill>
              <a:highlight>
                <a:srgbClr val="FFFFFF"/>
              </a:highlight>
              <a:latin typeface="Montserrat"/>
              <a:ea typeface="Montserrat"/>
              <a:cs typeface="Montserrat"/>
              <a:sym typeface="Montserrat"/>
            </a:endParaRPr>
          </a:p>
        </p:txBody>
      </p:sp>
      <p:sp>
        <p:nvSpPr>
          <p:cNvPr id="106" name="Google Shape;106;p20"/>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Matrix Operation (Cross Product)</a:t>
            </a:r>
            <a:endParaRPr b="1">
              <a:solidFill>
                <a:schemeClr val="dk1"/>
              </a:solidFill>
              <a:latin typeface="Montserrat"/>
              <a:ea typeface="Montserrat"/>
              <a:cs typeface="Montserrat"/>
              <a:sym typeface="Montserrat"/>
            </a:endParaRPr>
          </a:p>
        </p:txBody>
      </p:sp>
      <p:sp>
        <p:nvSpPr>
          <p:cNvPr id="107" name="Google Shape;107;p20"/>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21"/>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a:t>
            </a:r>
            <a:endParaRPr b="1">
              <a:solidFill>
                <a:schemeClr val="dk1"/>
              </a:solidFill>
              <a:latin typeface="Montserrat"/>
              <a:ea typeface="Montserrat"/>
              <a:cs typeface="Montserrat"/>
              <a:sym typeface="Montserrat"/>
            </a:endParaRPr>
          </a:p>
        </p:txBody>
      </p:sp>
      <p:sp>
        <p:nvSpPr>
          <p:cNvPr id="113" name="Google Shape;113;p21"/>
          <p:cNvSpPr txBox="1"/>
          <p:nvPr/>
        </p:nvSpPr>
        <p:spPr>
          <a:xfrm>
            <a:off x="309150" y="1030600"/>
            <a:ext cx="8296500" cy="3050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Measures of Central Tendency</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Mean</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Median</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Mode</a:t>
            </a:r>
            <a:endParaRPr sz="1200">
              <a:solidFill>
                <a:schemeClr val="dk2"/>
              </a:solidFill>
              <a:latin typeface="Montserrat"/>
              <a:ea typeface="Montserrat"/>
              <a:cs typeface="Montserrat"/>
              <a:sym typeface="Montserrat"/>
            </a:endParaRPr>
          </a:p>
          <a:p>
            <a:pPr indent="0" lvl="0" marL="914400" rtl="0" algn="l">
              <a:lnSpc>
                <a:spcPct val="150000"/>
              </a:lnSpc>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Measures of Spread</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Range</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Quartile (Q) &amp; Interquartile Range (IQR)</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Variance</a:t>
            </a:r>
            <a:endParaRPr sz="1200">
              <a:solidFill>
                <a:schemeClr val="dk2"/>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2"/>
              </a:buClr>
              <a:buSzPts val="1200"/>
              <a:buFont typeface="Montserrat"/>
              <a:buAutoNum type="alphaLcPeriod"/>
            </a:pPr>
            <a:r>
              <a:rPr lang="en" sz="1200">
                <a:solidFill>
                  <a:schemeClr val="dk2"/>
                </a:solidFill>
                <a:latin typeface="Montserrat"/>
                <a:ea typeface="Montserrat"/>
                <a:cs typeface="Montserrat"/>
                <a:sym typeface="Montserrat"/>
              </a:rPr>
              <a:t>Standard Deviation</a:t>
            </a:r>
            <a:endParaRPr sz="1200">
              <a:solidFill>
                <a:schemeClr val="dk2"/>
              </a:solidFill>
              <a:latin typeface="Montserrat"/>
              <a:ea typeface="Montserrat"/>
              <a:cs typeface="Montserrat"/>
              <a:sym typeface="Montserrat"/>
            </a:endParaRPr>
          </a:p>
        </p:txBody>
      </p:sp>
      <p:sp>
        <p:nvSpPr>
          <p:cNvPr id="114" name="Google Shape;114;p21"/>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nvSpPr>
        <p:spPr>
          <a:xfrm>
            <a:off x="309150" y="356500"/>
            <a:ext cx="8296500" cy="4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solidFill>
                  <a:schemeClr val="dk1"/>
                </a:solidFill>
                <a:latin typeface="Montserrat"/>
                <a:ea typeface="Montserrat"/>
                <a:cs typeface="Montserrat"/>
                <a:sym typeface="Montserrat"/>
              </a:rPr>
              <a:t>Statistics (Central Tendency)</a:t>
            </a:r>
            <a:endParaRPr b="1">
              <a:solidFill>
                <a:schemeClr val="dk1"/>
              </a:solidFill>
              <a:latin typeface="Montserrat"/>
              <a:ea typeface="Montserrat"/>
              <a:cs typeface="Montserrat"/>
              <a:sym typeface="Montserrat"/>
            </a:endParaRPr>
          </a:p>
        </p:txBody>
      </p:sp>
      <p:sp>
        <p:nvSpPr>
          <p:cNvPr id="120" name="Google Shape;120;p22"/>
          <p:cNvSpPr txBox="1"/>
          <p:nvPr/>
        </p:nvSpPr>
        <p:spPr>
          <a:xfrm>
            <a:off x="309150" y="1030600"/>
            <a:ext cx="8296500" cy="2769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Mean</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Mean is the sum of all the values divided by the number of values</a:t>
            </a: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Median</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Median is middle value of numerical data which has been sorted. </a:t>
            </a: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Mode</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Mode is the most frequent value in a range of values. It used when the data is considered as categorical or numeric which can be treated as equal.</a:t>
            </a:r>
            <a:endParaRPr sz="1200">
              <a:solidFill>
                <a:schemeClr val="dk2"/>
              </a:solidFill>
              <a:latin typeface="Montserrat"/>
              <a:ea typeface="Montserrat"/>
              <a:cs typeface="Montserrat"/>
              <a:sym typeface="Montserrat"/>
            </a:endParaRPr>
          </a:p>
        </p:txBody>
      </p:sp>
      <p:sp>
        <p:nvSpPr>
          <p:cNvPr id="121" name="Google Shape;121;p22"/>
          <p:cNvSpPr/>
          <p:nvPr/>
        </p:nvSpPr>
        <p:spPr>
          <a:xfrm>
            <a:off x="-12375" y="5033200"/>
            <a:ext cx="9156300" cy="110400"/>
          </a:xfrm>
          <a:prstGeom prst="rect">
            <a:avLst/>
          </a:prstGeom>
          <a:solidFill>
            <a:srgbClr val="E74D4E"/>
          </a:solidFill>
          <a:ln cap="flat" cmpd="sng" w="12700">
            <a:solidFill>
              <a:srgbClr val="E74D4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